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31" r:id="rId1"/>
  </p:sldMasterIdLst>
  <p:notesMasterIdLst>
    <p:notesMasterId r:id="rId22"/>
  </p:notesMasterIdLst>
  <p:handoutMasterIdLst>
    <p:handoutMasterId r:id="rId23"/>
  </p:handoutMasterIdLst>
  <p:sldIdLst>
    <p:sldId id="355" r:id="rId2"/>
    <p:sldId id="452" r:id="rId3"/>
    <p:sldId id="453" r:id="rId4"/>
    <p:sldId id="457" r:id="rId5"/>
    <p:sldId id="455" r:id="rId6"/>
    <p:sldId id="460" r:id="rId7"/>
    <p:sldId id="456" r:id="rId8"/>
    <p:sldId id="265" r:id="rId9"/>
    <p:sldId id="420" r:id="rId10"/>
    <p:sldId id="421" r:id="rId11"/>
    <p:sldId id="422" r:id="rId12"/>
    <p:sldId id="425" r:id="rId13"/>
    <p:sldId id="428" r:id="rId14"/>
    <p:sldId id="441" r:id="rId15"/>
    <p:sldId id="458" r:id="rId16"/>
    <p:sldId id="462" r:id="rId17"/>
    <p:sldId id="461" r:id="rId18"/>
    <p:sldId id="444" r:id="rId19"/>
    <p:sldId id="445" r:id="rId20"/>
    <p:sldId id="447" r:id="rId2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1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8080"/>
    <a:srgbClr val="FFFF66"/>
    <a:srgbClr val="33CCFF"/>
    <a:srgbClr val="FF7C80"/>
    <a:srgbClr val="FFFF00"/>
    <a:srgbClr val="FF3300"/>
    <a:srgbClr val="99CCFF"/>
    <a:srgbClr val="FF99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5"/>
    <p:restoredTop sz="94617"/>
  </p:normalViewPr>
  <p:slideViewPr>
    <p:cSldViewPr snapToObjects="1">
      <p:cViewPr varScale="1">
        <p:scale>
          <a:sx n="181" d="100"/>
          <a:sy n="181" d="100"/>
        </p:scale>
        <p:origin x="192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44" d="100"/>
          <a:sy n="144" d="100"/>
        </p:scale>
        <p:origin x="3488" y="184"/>
      </p:cViewPr>
      <p:guideLst>
        <p:guide orient="horz" pos="3021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ChangeArrowheads="1"/>
          </p:cNvSpPr>
          <p:nvPr/>
        </p:nvSpPr>
        <p:spPr bwMode="auto">
          <a:xfrm>
            <a:off x="411238" y="306289"/>
            <a:ext cx="2825448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dirty="0" err="1">
                <a:latin typeface="Comic Sans MS" charset="0"/>
                <a:cs typeface="Tahoma" charset="0"/>
              </a:rPr>
              <a:t>CMSC</a:t>
            </a:r>
            <a:r>
              <a:rPr lang="en-US" sz="1700" dirty="0">
                <a:latin typeface="Comic Sans MS" charset="0"/>
                <a:cs typeface="Tahoma" charset="0"/>
              </a:rPr>
              <a:t> 411</a:t>
            </a:r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4197048" y="306289"/>
            <a:ext cx="2612571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>
                <a:latin typeface="Comic Sans MS" charset="0"/>
                <a:cs typeface="Tahoma" charset="0"/>
              </a:rPr>
              <a:t> page </a:t>
            </a:r>
            <a:fld id="{91746977-F1FC-724A-952E-D02D7FA698E3}" type="slidenum">
              <a:rPr lang="en-US" sz="1700">
                <a:latin typeface="Comic Sans MS" charset="0"/>
                <a:cs typeface="Tahoma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>
              <a:latin typeface="Comic Sans MS" charset="0"/>
              <a:cs typeface="Tahoma" charset="0"/>
            </a:endParaRPr>
          </a:p>
        </p:txBody>
      </p:sp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2884715" y="295871"/>
            <a:ext cx="1770743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</a:pPr>
            <a:r>
              <a:rPr lang="en-US" sz="1700" dirty="0">
                <a:latin typeface="Comic Sans MS" charset="0"/>
                <a:cs typeface="Tahoma" charset="0"/>
              </a:rPr>
              <a:t>Lecture 8</a:t>
            </a:r>
          </a:p>
        </p:txBody>
      </p:sp>
      <p:sp>
        <p:nvSpPr>
          <p:cNvPr id="14341" name="Rectangle 9"/>
          <p:cNvSpPr>
            <a:spLocks noChangeArrowheads="1"/>
          </p:cNvSpPr>
          <p:nvPr/>
        </p:nvSpPr>
        <p:spPr bwMode="auto">
          <a:xfrm>
            <a:off x="572106" y="9199068"/>
            <a:ext cx="3465285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fld id="{7203312C-2AFC-5540-8262-B39EF9F47D23}" type="datetime1">
              <a:rPr lang="en-US" sz="1200" smtClean="0">
                <a:latin typeface="Comic Sans MS" charset="0"/>
                <a:cs typeface="Tahoma" charset="0"/>
              </a:rPr>
              <a:pPr marL="214313" indent="-214313" defTabSz="857250">
                <a:lnSpc>
                  <a:spcPct val="118000"/>
                </a:lnSpc>
              </a:pPr>
              <a:t>9/28/22</a:t>
            </a:fld>
            <a:endParaRPr lang="en-US" sz="1200" dirty="0">
              <a:latin typeface="Comic Sans MS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56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1200150"/>
            <a:ext cx="48069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411239" y="689670"/>
            <a:ext cx="3012924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  <a:cs typeface="Tahoma" charset="0"/>
              </a:rPr>
              <a:t>Comp 411 Lectures, Fall ‘06</a:t>
            </a:r>
          </a:p>
        </p:txBody>
      </p:sp>
      <p:sp>
        <p:nvSpPr>
          <p:cNvPr id="15364" name="Rectangle 9"/>
          <p:cNvSpPr>
            <a:spLocks noChangeArrowheads="1"/>
          </p:cNvSpPr>
          <p:nvPr/>
        </p:nvSpPr>
        <p:spPr bwMode="auto">
          <a:xfrm>
            <a:off x="3424162" y="689670"/>
            <a:ext cx="2611362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  <a:cs typeface="Tahoma" charset="0"/>
              </a:rPr>
              <a:t>Notes for slide </a:t>
            </a:r>
            <a:fld id="{441E1972-5869-B040-8F2A-48DC46232613}" type="slidenum">
              <a:rPr lang="en-US" sz="1700" b="0">
                <a:latin typeface="Comic Sans MS" charset="0"/>
                <a:cs typeface="Tahoma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 b="0">
              <a:latin typeface="Comic Sans MS" charset="0"/>
              <a:cs typeface="Tahoma" charset="0"/>
            </a:endParaRP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06400" y="9042797"/>
            <a:ext cx="3470124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r>
              <a:rPr lang="en-US" sz="1200" b="0">
                <a:latin typeface="Comic Sans MS" charset="0"/>
                <a:cs typeface="Tahoma" charset="0"/>
              </a:rPr>
              <a:t>Leonard McMillan  </a:t>
            </a:r>
            <a:fld id="{FC964170-BB07-DA49-85C2-DDB65AADB0A6}" type="datetime1">
              <a:rPr lang="en-US" sz="1200" b="0">
                <a:latin typeface="Comic Sans MS" charset="0"/>
                <a:cs typeface="Tahoma" charset="0"/>
              </a:rPr>
              <a:pPr marL="214313" indent="-214313" defTabSz="857250">
                <a:lnSpc>
                  <a:spcPct val="118000"/>
                </a:lnSpc>
              </a:pPr>
              <a:t>9/28/22</a:t>
            </a:fld>
            <a:r>
              <a:rPr lang="en-US" sz="1200" b="0">
                <a:latin typeface="Comic Sans MS" charset="0"/>
                <a:cs typeface="Tahoma" charset="0"/>
              </a:rPr>
              <a:t>  </a:t>
            </a:r>
            <a:fld id="{C58998F7-DBB4-7B4F-B3D0-AE08CDC82453}" type="datetime10">
              <a:rPr lang="en-US" sz="1200" b="0">
                <a:latin typeface="Comic Sans MS" charset="0"/>
                <a:cs typeface="Tahoma" charset="0"/>
              </a:rPr>
              <a:pPr marL="214313" indent="-214313" defTabSz="857250">
                <a:lnSpc>
                  <a:spcPct val="118000"/>
                </a:lnSpc>
              </a:pPr>
              <a:t>00:56</a:t>
            </a:fld>
            <a:endParaRPr lang="en-US" sz="1200" b="0">
              <a:latin typeface="Comic Sans MS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6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720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11" tIns="48355" rIns="96711" bIns="48355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06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15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441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63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124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5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3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5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7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2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Times New Roman" pitchFamily="18" charset="0"/>
                <a:ea typeface="ＭＳ Ｐゴシック" charset="-128"/>
                <a:cs typeface="Tahoma" charset="0"/>
              </a:rPr>
              <a:t>The FRAME POINTER keeps track of this boundary between stack frames.</a:t>
            </a:r>
            <a:endParaRPr lang="en-US" sz="1050" b="0" kern="1200" dirty="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Tahoma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45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591" y="5986166"/>
            <a:ext cx="4458305" cy="566945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12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3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4800" y="1881149"/>
            <a:ext cx="8534400" cy="1506575"/>
          </a:xfrm>
          <a:noFill/>
        </p:spPr>
        <p:txBody>
          <a:bodyPr lIns="91432" rIns="91432" anchor="b">
            <a:noAutofit/>
          </a:bodyPr>
          <a:lstStyle>
            <a:lvl1pPr algn="ctr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en-US" dirty="0" err="1"/>
              <a:t>CMSC</a:t>
            </a:r>
            <a:r>
              <a:rPr lang="en-US" altLang="en-US" dirty="0"/>
              <a:t> 411</a:t>
            </a:r>
            <a:br>
              <a:rPr lang="en-US" altLang="en-US" dirty="0"/>
            </a:br>
            <a:r>
              <a:rPr lang="en-US" altLang="en-US" dirty="0"/>
              <a:t>Lecture - </a:t>
            </a:r>
          </a:p>
        </p:txBody>
      </p:sp>
      <p:sp>
        <p:nvSpPr>
          <p:cNvPr id="7086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24250"/>
            <a:ext cx="8458200" cy="2587625"/>
          </a:xfrm>
        </p:spPr>
        <p:txBody>
          <a:bodyPr lIns="91432" tIns="45716" rIns="91432" bIns="45716"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95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6400800"/>
            <a:ext cx="457200" cy="381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9DF2E04-9971-B34B-AF6A-FCA3238D9A9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22BDC-2394-274D-88F7-F2654914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657"/>
            <a:ext cx="2286000" cy="6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7387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FDE02-C2E3-9941-8D40-5F08A66F4B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5524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67A27-B009-D743-B5F1-7D2A587C2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278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09C18-F866-F645-9C88-BD59AAB5E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3183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896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143000"/>
            <a:ext cx="3848100" cy="51054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143000"/>
            <a:ext cx="38481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08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47936-1C2B-054A-B62E-473D70A38C5A}"/>
              </a:ext>
            </a:extLst>
          </p:cNvPr>
          <p:cNvSpPr txBox="1"/>
          <p:nvPr/>
        </p:nvSpPr>
        <p:spPr>
          <a:xfrm>
            <a:off x="152400" y="6536323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/>
              <a:t>CMSC</a:t>
            </a:r>
            <a:r>
              <a:rPr lang="en-US" sz="1600" b="0" dirty="0"/>
              <a:t> 411 - Lectures 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CE859B-543E-EC43-A7E1-80FD0A7CC7C0}"/>
              </a:ext>
            </a:extLst>
          </p:cNvPr>
          <p:cNvCxnSpPr/>
          <p:nvPr/>
        </p:nvCxnSpPr>
        <p:spPr bwMode="auto">
          <a:xfrm>
            <a:off x="0" y="6553200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2AE2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7728876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06596-3287-9545-BBCA-3C2E148DB1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4954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6D74C-0DCC-6E4F-95B9-C9BB20CA8A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053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61B4-6B87-F84D-800F-78A8DCE741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3654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46DF4-A74F-5449-AF0D-E59F47FC0A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4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A039C-43BA-7C42-9661-F36AA3BD45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755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E21BE-2333-9F45-924E-2AA6D7200B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8600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8B840-BA88-0C41-8D5E-9C97ADE9D8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380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01675"/>
          </a:xfrm>
          <a:prstGeom prst="rect">
            <a:avLst/>
          </a:prstGeom>
          <a:solidFill>
            <a:srgbClr val="F2AE29"/>
          </a:solidFill>
          <a:ln w="9525">
            <a:noFill/>
            <a:miter lim="800000"/>
            <a:headEnd/>
            <a:tailEnd/>
          </a:ln>
        </p:spPr>
        <p:txBody>
          <a:bodyPr vert="horz" wrap="square" lIns="182863" tIns="45716" rIns="18286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708025"/>
            <a:ext cx="8763000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63" tIns="137148" rIns="182863" bIns="137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</p:txBody>
      </p:sp>
      <p:sp>
        <p:nvSpPr>
          <p:cNvPr id="7075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65532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charset="0"/>
                <a:cs typeface="Tahoma" charset="0"/>
              </a:defRPr>
            </a:lvl1pPr>
          </a:lstStyle>
          <a:p>
            <a:pPr>
              <a:defRPr/>
            </a:pPr>
            <a:fld id="{EA1A5BAA-138B-824D-B611-FB7C95F214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63550" y="1812925"/>
            <a:ext cx="1905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22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</p:sldLayoutIdLst>
  <p:transition spd="med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effectLst/>
          <a:latin typeface="+mj-lt"/>
          <a:ea typeface="ＭＳ Ｐゴシック" charset="0"/>
          <a:cs typeface="Tahom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charset="0"/>
        <a:buNone/>
        <a:defRPr kumimoji="1" sz="2800">
          <a:solidFill>
            <a:schemeClr val="tx1"/>
          </a:solidFill>
          <a:effectLst/>
          <a:latin typeface="+mn-lt"/>
          <a:ea typeface="ＭＳ Ｐゴシック" charset="0"/>
          <a:cs typeface="Tahoma"/>
        </a:defRPr>
      </a:lvl1pPr>
      <a:lvl2pPr marL="519113" indent="-288925" algn="l" rtl="0" eaLnBrk="1" fontAlgn="base" hangingPunct="1">
        <a:spcBef>
          <a:spcPct val="20000"/>
        </a:spcBef>
        <a:spcAft>
          <a:spcPct val="0"/>
        </a:spcAft>
        <a:buClr>
          <a:srgbClr val="FFC000"/>
        </a:buClr>
        <a:buSzPct val="85000"/>
        <a:buFont typeface="Wingdings" charset="0"/>
        <a:buChar char="l"/>
        <a:tabLst/>
        <a:defRPr kumimoji="1" sz="2300">
          <a:solidFill>
            <a:schemeClr val="tx1"/>
          </a:solidFill>
          <a:effectLst/>
          <a:latin typeface="+mn-lt"/>
          <a:ea typeface="Tahoma"/>
          <a:cs typeface="Tahoma" charset="0"/>
        </a:defRPr>
      </a:lvl2pPr>
      <a:lvl3pPr marL="1028700" indent="-2794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Ø"/>
        <a:tabLst/>
        <a:defRPr kumimoji="1" sz="2000">
          <a:solidFill>
            <a:schemeClr val="tx1"/>
          </a:solidFill>
          <a:effectLst/>
          <a:latin typeface="+mn-lt"/>
          <a:ea typeface="Tahoma"/>
          <a:cs typeface="Tahoma" charset="0"/>
        </a:defRPr>
      </a:lvl3pPr>
      <a:lvl4pPr marL="1374775" indent="-230188" algn="l" rtl="0" eaLnBrk="1" fontAlgn="base" hangingPunct="1">
        <a:spcBef>
          <a:spcPct val="20000"/>
        </a:spcBef>
        <a:spcAft>
          <a:spcPct val="0"/>
        </a:spcAft>
        <a:buChar char="–"/>
        <a:tabLst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.wmf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354013"/>
            <a:ext cx="8534400" cy="2370137"/>
          </a:xfrm>
        </p:spPr>
        <p:txBody>
          <a:bodyPr/>
          <a:lstStyle/>
          <a:p>
            <a:pPr algn="ctr" eaLnBrk="1" hangingPunct="1">
              <a:defRPr/>
            </a:pPr>
            <a:br>
              <a:rPr lang="en-US" dirty="0">
                <a:latin typeface="Tahoma" charset="0"/>
                <a:ea typeface="Tahoma"/>
              </a:rPr>
            </a:br>
            <a:br>
              <a:rPr lang="en-US" sz="3600" b="1" dirty="0">
                <a:latin typeface="Tahoma" charset="0"/>
                <a:ea typeface="Tahoma"/>
              </a:rPr>
            </a:br>
            <a:r>
              <a:rPr lang="en-US" sz="3600" dirty="0">
                <a:latin typeface="Tahoma" charset="0"/>
                <a:ea typeface="Tahoma"/>
              </a:rPr>
              <a:t>Procedures and Stacks</a:t>
            </a:r>
            <a:endParaRPr lang="en-US" sz="3600" b="1" dirty="0">
              <a:latin typeface="Tahoma" charset="0"/>
              <a:ea typeface="Tahoma"/>
            </a:endParaRP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charset="0"/>
              <a:buNone/>
              <a:defRPr/>
            </a:pPr>
            <a:r>
              <a:rPr lang="en-US" sz="3200" dirty="0">
                <a:latin typeface="Tahoma" charset="0"/>
                <a:ea typeface="Tahoma"/>
              </a:rPr>
              <a:t>Ergun </a:t>
            </a:r>
            <a:r>
              <a:rPr lang="en-US" sz="3200" dirty="0" err="1">
                <a:latin typeface="Tahoma" charset="0"/>
                <a:ea typeface="Tahoma"/>
              </a:rPr>
              <a:t>Simsek</a:t>
            </a:r>
            <a:endParaRPr lang="en-US" dirty="0">
              <a:solidFill>
                <a:schemeClr val="tx1"/>
              </a:solidFill>
              <a:latin typeface="Tahoma" charset="0"/>
              <a:ea typeface="Tahoma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endParaRPr lang="en-US" dirty="0">
              <a:solidFill>
                <a:schemeClr val="tx1"/>
              </a:solidFill>
              <a:latin typeface="Tahoma" charset="0"/>
              <a:ea typeface="Tahoma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r>
              <a:rPr lang="en-US" dirty="0" err="1">
                <a:solidFill>
                  <a:schemeClr val="tx1"/>
                </a:solidFill>
                <a:latin typeface="Tahoma" charset="0"/>
                <a:ea typeface="Tahoma"/>
              </a:rPr>
              <a:t>CMSC</a:t>
            </a:r>
            <a:r>
              <a:rPr lang="en-US" dirty="0">
                <a:solidFill>
                  <a:schemeClr val="tx1"/>
                </a:solidFill>
                <a:latin typeface="Tahoma" charset="0"/>
                <a:ea typeface="Tahoma"/>
              </a:rPr>
              <a:t> 411 | Lectures 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Tahoma"/>
              </a:rPr>
              <a:t>We Need Dynamic Storage!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981B32-6631-C04B-B04E-B5C5DFC4DEC3}" type="slidenum">
              <a:rPr lang="en-US" smtClean="0">
                <a:latin typeface="+mn-lt"/>
              </a:rPr>
              <a:pPr>
                <a:defRPr/>
              </a:pPr>
              <a:t>10</a:t>
            </a:fld>
            <a:endParaRPr lang="en-US">
              <a:latin typeface="+mn-lt"/>
            </a:endParaRPr>
          </a:p>
        </p:txBody>
      </p:sp>
      <p:sp>
        <p:nvSpPr>
          <p:cNvPr id="39938" name="Rectangle 3"/>
          <p:cNvSpPr>
            <a:spLocks noChangeArrowheads="1"/>
          </p:cNvSpPr>
          <p:nvPr/>
        </p:nvSpPr>
        <p:spPr bwMode="auto">
          <a:xfrm>
            <a:off x="228600" y="1002343"/>
            <a:ext cx="3619500" cy="169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algn="l">
              <a:spcBef>
                <a:spcPct val="20000"/>
              </a:spcBef>
            </a:pPr>
            <a:r>
              <a:rPr lang="en-US" sz="1600" b="0" dirty="0">
                <a:latin typeface="+mn-lt"/>
                <a:cs typeface="Tahoma" charset="0"/>
              </a:rPr>
              <a:t>What we need is a SCRATCH memory for holding temporary variables. </a:t>
            </a:r>
          </a:p>
          <a:p>
            <a:pPr algn="l">
              <a:spcBef>
                <a:spcPct val="20000"/>
              </a:spcBef>
            </a:pPr>
            <a:endParaRPr lang="en-US" sz="1600" b="0" dirty="0">
              <a:latin typeface="+mn-lt"/>
              <a:cs typeface="Tahoma" charset="0"/>
            </a:endParaRPr>
          </a:p>
          <a:p>
            <a:pPr algn="l">
              <a:spcBef>
                <a:spcPct val="20000"/>
              </a:spcBef>
            </a:pPr>
            <a:r>
              <a:rPr lang="en-US" sz="1600" b="0" dirty="0">
                <a:latin typeface="+mn-lt"/>
                <a:cs typeface="Tahoma" charset="0"/>
              </a:rPr>
              <a:t>We’</a:t>
            </a:r>
            <a:r>
              <a:rPr lang="en-US" altLang="ja-JP" sz="1600" b="0" dirty="0">
                <a:latin typeface="+mn-lt"/>
                <a:cs typeface="Tahoma" charset="0"/>
              </a:rPr>
              <a:t>d like for this memory </a:t>
            </a:r>
          </a:p>
          <a:p>
            <a:pPr algn="l">
              <a:spcBef>
                <a:spcPct val="20000"/>
              </a:spcBef>
            </a:pPr>
            <a:r>
              <a:rPr lang="en-US" altLang="ja-JP" sz="1600" b="0" dirty="0">
                <a:latin typeface="+mn-lt"/>
                <a:cs typeface="Tahoma" charset="0"/>
              </a:rPr>
              <a:t> (</a:t>
            </a:r>
            <a:r>
              <a:rPr lang="en-US" altLang="ja-JP" sz="1600" b="0" dirty="0" err="1">
                <a:latin typeface="+mn-lt"/>
                <a:cs typeface="Tahoma" charset="0"/>
              </a:rPr>
              <a:t>i</a:t>
            </a:r>
            <a:r>
              <a:rPr lang="en-US" altLang="ja-JP" sz="1600" b="0" dirty="0">
                <a:latin typeface="+mn-lt"/>
                <a:cs typeface="Tahoma" charset="0"/>
              </a:rPr>
              <a:t>) to grow and shrink as needed. </a:t>
            </a:r>
          </a:p>
          <a:p>
            <a:pPr>
              <a:spcBef>
                <a:spcPct val="20000"/>
              </a:spcBef>
            </a:pPr>
            <a:r>
              <a:rPr lang="en-US" altLang="ja-JP" sz="1600" b="0" dirty="0">
                <a:latin typeface="+mn-lt"/>
                <a:cs typeface="Tahoma" charset="0"/>
              </a:rPr>
              <a:t> (ii) to have an easy management policy.</a:t>
            </a:r>
            <a:endParaRPr lang="en-US" sz="1600" b="0" dirty="0">
              <a:latin typeface="+mn-lt"/>
              <a:cs typeface="Tahoma" charset="0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172200" y="4494609"/>
            <a:ext cx="910829" cy="1889522"/>
            <a:chOff x="2816" y="1951"/>
            <a:chExt cx="765" cy="1587"/>
          </a:xfrm>
        </p:grpSpPr>
        <p:graphicFrame>
          <p:nvGraphicFramePr>
            <p:cNvPr id="39947" name="Object 4"/>
            <p:cNvGraphicFramePr>
              <a:graphicFrameLocks noChangeAspect="1"/>
            </p:cNvGraphicFramePr>
            <p:nvPr/>
          </p:nvGraphicFramePr>
          <p:xfrm>
            <a:off x="2816" y="3024"/>
            <a:ext cx="76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2" name="Clip" r:id="rId4" imgW="4562947" imgH="3069125" progId="MS_ClipArt_Gallery.5">
                    <p:embed/>
                  </p:oleObj>
                </mc:Choice>
                <mc:Fallback>
                  <p:oleObj name="Clip" r:id="rId4" imgW="4562947" imgH="3069125" progId="MS_ClipArt_Gallery.5">
                    <p:embed/>
                    <p:pic>
                      <p:nvPicPr>
                        <p:cNvPr id="3994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3024"/>
                          <a:ext cx="765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8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1971763"/>
                </p:ext>
              </p:extLst>
            </p:nvPr>
          </p:nvGraphicFramePr>
          <p:xfrm>
            <a:off x="2816" y="2846"/>
            <a:ext cx="76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3" name="Clip" r:id="rId6" imgW="4562947" imgH="3069125" progId="MS_ClipArt_Gallery.5">
                    <p:embed/>
                  </p:oleObj>
                </mc:Choice>
                <mc:Fallback>
                  <p:oleObj name="Clip" r:id="rId6" imgW="4562947" imgH="3069125" progId="MS_ClipArt_Gallery.5">
                    <p:embed/>
                    <p:pic>
                      <p:nvPicPr>
                        <p:cNvPr id="3994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2846"/>
                          <a:ext cx="765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1975673"/>
                </p:ext>
              </p:extLst>
            </p:nvPr>
          </p:nvGraphicFramePr>
          <p:xfrm>
            <a:off x="2816" y="2667"/>
            <a:ext cx="76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" name="Clip" r:id="rId7" imgW="4562947" imgH="3069125" progId="MS_ClipArt_Gallery.5">
                    <p:embed/>
                  </p:oleObj>
                </mc:Choice>
                <mc:Fallback>
                  <p:oleObj name="Clip" r:id="rId7" imgW="4562947" imgH="3069125" progId="MS_ClipArt_Gallery.5">
                    <p:embed/>
                    <p:pic>
                      <p:nvPicPr>
                        <p:cNvPr id="3994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2667"/>
                          <a:ext cx="765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0" name="Object 7"/>
            <p:cNvGraphicFramePr>
              <a:graphicFrameLocks noChangeAspect="1"/>
            </p:cNvGraphicFramePr>
            <p:nvPr/>
          </p:nvGraphicFramePr>
          <p:xfrm>
            <a:off x="2816" y="2488"/>
            <a:ext cx="76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5" name="Clip" r:id="rId8" imgW="4562947" imgH="3069125" progId="MS_ClipArt_Gallery.5">
                    <p:embed/>
                  </p:oleObj>
                </mc:Choice>
                <mc:Fallback>
                  <p:oleObj name="Clip" r:id="rId8" imgW="4562947" imgH="3069125" progId="MS_ClipArt_Gallery.5">
                    <p:embed/>
                    <p:pic>
                      <p:nvPicPr>
                        <p:cNvPr id="3995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2488"/>
                          <a:ext cx="765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1" name="Object 8"/>
            <p:cNvGraphicFramePr>
              <a:graphicFrameLocks noChangeAspect="1"/>
            </p:cNvGraphicFramePr>
            <p:nvPr/>
          </p:nvGraphicFramePr>
          <p:xfrm>
            <a:off x="2816" y="2309"/>
            <a:ext cx="76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" name="Clip" r:id="rId9" imgW="4562947" imgH="3069125" progId="MS_ClipArt_Gallery.5">
                    <p:embed/>
                  </p:oleObj>
                </mc:Choice>
                <mc:Fallback>
                  <p:oleObj name="Clip" r:id="rId9" imgW="4562947" imgH="3069125" progId="MS_ClipArt_Gallery.5">
                    <p:embed/>
                    <p:pic>
                      <p:nvPicPr>
                        <p:cNvPr id="3995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2309"/>
                          <a:ext cx="765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2" name="Object 9"/>
            <p:cNvGraphicFramePr>
              <a:graphicFrameLocks noChangeAspect="1"/>
            </p:cNvGraphicFramePr>
            <p:nvPr/>
          </p:nvGraphicFramePr>
          <p:xfrm>
            <a:off x="2816" y="2130"/>
            <a:ext cx="76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7" name="Clip" r:id="rId10" imgW="4562947" imgH="3069125" progId="MS_ClipArt_Gallery.5">
                    <p:embed/>
                  </p:oleObj>
                </mc:Choice>
                <mc:Fallback>
                  <p:oleObj name="Clip" r:id="rId10" imgW="4562947" imgH="3069125" progId="MS_ClipArt_Gallery.5">
                    <p:embed/>
                    <p:pic>
                      <p:nvPicPr>
                        <p:cNvPr id="39952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2130"/>
                          <a:ext cx="765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3" name="Object 10"/>
            <p:cNvGraphicFramePr>
              <a:graphicFrameLocks noChangeAspect="1"/>
            </p:cNvGraphicFramePr>
            <p:nvPr/>
          </p:nvGraphicFramePr>
          <p:xfrm>
            <a:off x="2816" y="1951"/>
            <a:ext cx="76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8" name="Clip" r:id="rId11" imgW="4562947" imgH="3069125" progId="MS_ClipArt_Gallery.5">
                    <p:embed/>
                  </p:oleObj>
                </mc:Choice>
                <mc:Fallback>
                  <p:oleObj name="Clip" r:id="rId11" imgW="4562947" imgH="3069125" progId="MS_ClipArt_Gallery.5">
                    <p:embed/>
                    <p:pic>
                      <p:nvPicPr>
                        <p:cNvPr id="3995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1951"/>
                          <a:ext cx="765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380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698676"/>
              </p:ext>
            </p:extLst>
          </p:nvPr>
        </p:nvGraphicFramePr>
        <p:xfrm>
          <a:off x="6172200" y="4281488"/>
          <a:ext cx="910829" cy="611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" name="Clip" r:id="rId12" imgW="4562947" imgH="3069125" progId="MS_ClipArt_Gallery.5">
                  <p:embed/>
                </p:oleObj>
              </mc:Choice>
              <mc:Fallback>
                <p:oleObj name="Clip" r:id="rId12" imgW="4562947" imgH="3069125" progId="MS_ClipArt_Gallery.5">
                  <p:embed/>
                  <p:pic>
                    <p:nvPicPr>
                      <p:cNvPr id="67380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281488"/>
                        <a:ext cx="910829" cy="611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8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62875"/>
              </p:ext>
            </p:extLst>
          </p:nvPr>
        </p:nvGraphicFramePr>
        <p:xfrm>
          <a:off x="6172200" y="4068366"/>
          <a:ext cx="910829" cy="611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0" name="Clip" r:id="rId13" imgW="4562947" imgH="3069125" progId="MS_ClipArt_Gallery.5">
                  <p:embed/>
                </p:oleObj>
              </mc:Choice>
              <mc:Fallback>
                <p:oleObj name="Clip" r:id="rId13" imgW="4562947" imgH="3069125" progId="MS_ClipArt_Gallery.5">
                  <p:embed/>
                  <p:pic>
                    <p:nvPicPr>
                      <p:cNvPr id="67380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068366"/>
                        <a:ext cx="910829" cy="611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844335"/>
              </p:ext>
            </p:extLst>
          </p:nvPr>
        </p:nvGraphicFramePr>
        <p:xfrm>
          <a:off x="6172200" y="3855244"/>
          <a:ext cx="910829" cy="611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" name="Clip" r:id="rId14" imgW="4562947" imgH="3069125" progId="MS_ClipArt_Gallery.5">
                  <p:embed/>
                </p:oleObj>
              </mc:Choice>
              <mc:Fallback>
                <p:oleObj name="Clip" r:id="rId14" imgW="4562947" imgH="3069125" progId="MS_ClipArt_Gallery.5">
                  <p:embed/>
                  <p:pic>
                    <p:nvPicPr>
                      <p:cNvPr id="67380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855244"/>
                        <a:ext cx="910829" cy="611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8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280291"/>
              </p:ext>
            </p:extLst>
          </p:nvPr>
        </p:nvGraphicFramePr>
        <p:xfrm>
          <a:off x="6172200" y="3642123"/>
          <a:ext cx="910829" cy="611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2" name="Clip" r:id="rId15" imgW="4562947" imgH="3069125" progId="MS_ClipArt_Gallery.5">
                  <p:embed/>
                </p:oleObj>
              </mc:Choice>
              <mc:Fallback>
                <p:oleObj name="Clip" r:id="rId15" imgW="4562947" imgH="3069125" progId="MS_ClipArt_Gallery.5">
                  <p:embed/>
                  <p:pic>
                    <p:nvPicPr>
                      <p:cNvPr id="67380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642123"/>
                        <a:ext cx="910829" cy="611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808" name="Text Box 16"/>
          <p:cNvSpPr txBox="1">
            <a:spLocks noChangeArrowheads="1"/>
          </p:cNvSpPr>
          <p:nvPr/>
        </p:nvSpPr>
        <p:spPr bwMode="auto">
          <a:xfrm>
            <a:off x="342900" y="3630856"/>
            <a:ext cx="422910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500" b="0" dirty="0">
                <a:latin typeface="+mn-lt"/>
                <a:cs typeface="Tahoma" charset="0"/>
              </a:rPr>
              <a:t>Some interesting properties of stacks: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latin typeface="+mn-lt"/>
                <a:cs typeface="Tahoma" charset="0"/>
              </a:rPr>
              <a:t>SMALL OVERHEAD. Only the top is directly visible, the so-called </a:t>
            </a:r>
            <a:r>
              <a:rPr lang="ja-JP" altLang="en-US" sz="1500" b="0">
                <a:latin typeface="+mn-lt"/>
                <a:cs typeface="Tahoma" charset="0"/>
              </a:rPr>
              <a:t>“</a:t>
            </a:r>
            <a:r>
              <a:rPr lang="en-US" altLang="ja-JP" sz="1500" b="0" dirty="0">
                <a:latin typeface="+mn-lt"/>
                <a:cs typeface="Tahoma" charset="0"/>
              </a:rPr>
              <a:t>top-of-stack</a:t>
            </a:r>
            <a:r>
              <a:rPr lang="ja-JP" altLang="en-US" sz="1500" b="0">
                <a:latin typeface="+mn-lt"/>
                <a:cs typeface="Tahoma" charset="0"/>
              </a:rPr>
              <a:t>”</a:t>
            </a:r>
            <a:endParaRPr lang="en-US" sz="1500" b="0" dirty="0">
              <a:latin typeface="+mn-lt"/>
              <a:cs typeface="Tahoma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latin typeface="+mn-lt"/>
                <a:cs typeface="Tahoma" charset="0"/>
              </a:rPr>
              <a:t>Add things by PUSHING new values on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latin typeface="+mn-lt"/>
                <a:cs typeface="Tahoma" charset="0"/>
              </a:rPr>
              <a:t>Remove things by POPPING off values.</a:t>
            </a:r>
          </a:p>
        </p:txBody>
      </p:sp>
      <p:sp>
        <p:nvSpPr>
          <p:cNvPr id="673809" name="Rectangle 17"/>
          <p:cNvSpPr>
            <a:spLocks noChangeArrowheads="1"/>
          </p:cNvSpPr>
          <p:nvPr/>
        </p:nvSpPr>
        <p:spPr bwMode="auto">
          <a:xfrm>
            <a:off x="5105400" y="1007010"/>
            <a:ext cx="3810000" cy="176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algn="l">
              <a:spcBef>
                <a:spcPct val="20000"/>
              </a:spcBef>
            </a:pPr>
            <a:r>
              <a:rPr lang="en-US" sz="1600" b="0" dirty="0">
                <a:latin typeface="+mn-lt"/>
                <a:cs typeface="Tahoma" charset="0"/>
              </a:rPr>
              <a:t>One possibility is a </a:t>
            </a:r>
          </a:p>
          <a:p>
            <a:pPr algn="l">
              <a:spcBef>
                <a:spcPct val="20000"/>
              </a:spcBef>
            </a:pPr>
            <a:r>
              <a:rPr lang="en-US" sz="1600" dirty="0">
                <a:latin typeface="+mn-lt"/>
                <a:cs typeface="Tahoma" charset="0"/>
              </a:rPr>
              <a:t>	</a:t>
            </a:r>
            <a:r>
              <a:rPr lang="en-US" sz="2800" dirty="0">
                <a:latin typeface="+mn-lt"/>
                <a:cs typeface="Tahoma" charset="0"/>
              </a:rPr>
              <a:t>STACK</a:t>
            </a:r>
            <a:endParaRPr lang="en-US" sz="1600" dirty="0">
              <a:latin typeface="+mn-lt"/>
              <a:cs typeface="Tahoma" charset="0"/>
            </a:endParaRPr>
          </a:p>
          <a:p>
            <a:pPr algn="l">
              <a:spcBef>
                <a:spcPct val="20000"/>
              </a:spcBef>
            </a:pPr>
            <a:endParaRPr lang="en-US" sz="1600" dirty="0">
              <a:latin typeface="+mn-lt"/>
              <a:cs typeface="Tahoma" charset="0"/>
            </a:endParaRPr>
          </a:p>
          <a:p>
            <a:pPr algn="l">
              <a:spcBef>
                <a:spcPct val="20000"/>
              </a:spcBef>
            </a:pPr>
            <a:r>
              <a:rPr lang="en-US" sz="1600" b="0" dirty="0">
                <a:latin typeface="+mn-lt"/>
                <a:cs typeface="Tahoma" charset="0"/>
              </a:rPr>
              <a:t>A</a:t>
            </a:r>
            <a:r>
              <a:rPr lang="en-US" sz="1600" b="0" dirty="0">
                <a:solidFill>
                  <a:srgbClr val="C00000"/>
                </a:solidFill>
                <a:latin typeface="+mn-lt"/>
                <a:cs typeface="Tahoma" charset="0"/>
              </a:rPr>
              <a:t> last-in-first-out (LIFO)</a:t>
            </a:r>
            <a:r>
              <a:rPr lang="en-US" sz="1600" b="0" dirty="0">
                <a:latin typeface="+mn-lt"/>
                <a:cs typeface="Tahoma" charset="0"/>
              </a:rPr>
              <a:t>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2935309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3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3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808" grpId="0"/>
      <p:bldP spid="6738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Tahoma"/>
              </a:rPr>
              <a:t>MIPS Stack Convention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724900" y="6553200"/>
            <a:ext cx="381000" cy="304800"/>
          </a:xfrm>
        </p:spPr>
        <p:txBody>
          <a:bodyPr/>
          <a:lstStyle/>
          <a:p>
            <a:pPr>
              <a:defRPr/>
            </a:pPr>
            <a:fld id="{AA981B32-6631-C04B-B04E-B5C5DFC4DEC3}" type="slidenum">
              <a:rPr lang="en-US" smtClean="0">
                <a:latin typeface="+mn-lt"/>
              </a:rPr>
              <a:pPr>
                <a:defRPr/>
              </a:pPr>
              <a:t>11</a:t>
            </a:fld>
            <a:endParaRPr lang="en-US">
              <a:latin typeface="+mn-lt"/>
            </a:endParaRPr>
          </a:p>
        </p:txBody>
      </p:sp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397660" y="805510"/>
            <a:ext cx="5411958" cy="282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866" tIns="33338" rIns="67866" bIns="33338">
            <a:spAutoFit/>
          </a:bodyPr>
          <a:lstStyle/>
          <a:p>
            <a:pPr marL="134938" lvl="1" indent="-28575">
              <a:spcBef>
                <a:spcPts val="675"/>
              </a:spcBef>
            </a:pPr>
            <a:r>
              <a:rPr lang="en-US" sz="1800" b="0" dirty="0">
                <a:latin typeface="+mn-lt"/>
                <a:cs typeface="Tahoma" charset="0"/>
              </a:rPr>
              <a:t>We use a register for the Stack Pointer </a:t>
            </a:r>
          </a:p>
          <a:p>
            <a:pPr marL="134938" lvl="1" indent="-28575">
              <a:spcBef>
                <a:spcPts val="675"/>
              </a:spcBef>
            </a:pPr>
            <a:r>
              <a:rPr lang="en-US" sz="1800" b="0" dirty="0">
                <a:latin typeface="+mn-lt"/>
                <a:cs typeface="Tahoma" charset="0"/>
              </a:rPr>
              <a:t>		$</a:t>
            </a:r>
            <a:r>
              <a:rPr lang="en-US" sz="1800" b="0" dirty="0" err="1">
                <a:latin typeface="+mn-lt"/>
                <a:cs typeface="Tahoma" charset="0"/>
              </a:rPr>
              <a:t>sp</a:t>
            </a:r>
            <a:r>
              <a:rPr lang="en-US" sz="1800" b="0" dirty="0">
                <a:latin typeface="+mn-lt"/>
                <a:cs typeface="Tahoma" charset="0"/>
              </a:rPr>
              <a:t> = $29</a:t>
            </a:r>
          </a:p>
          <a:p>
            <a:pPr marL="134938" lvl="1" indent="-28575">
              <a:spcBef>
                <a:spcPts val="675"/>
              </a:spcBef>
            </a:pPr>
            <a:r>
              <a:rPr lang="en-US" sz="1800" b="0" dirty="0">
                <a:latin typeface="+mn-lt"/>
                <a:cs typeface="Tahoma" charset="0"/>
              </a:rPr>
              <a:t>Stack grows DOWN  (towards lower addresses) on pushes and allocates</a:t>
            </a:r>
          </a:p>
          <a:p>
            <a:pPr marL="134938" lvl="1" indent="-28575">
              <a:spcBef>
                <a:spcPts val="675"/>
              </a:spcBef>
            </a:pPr>
            <a:r>
              <a:rPr lang="en-US" sz="1800" b="0" dirty="0">
                <a:latin typeface="+mn-lt"/>
                <a:cs typeface="Tahoma" charset="0"/>
              </a:rPr>
              <a:t>$</a:t>
            </a:r>
            <a:r>
              <a:rPr lang="en-US" sz="1800" b="0" dirty="0" err="1">
                <a:latin typeface="+mn-lt"/>
                <a:cs typeface="Tahoma" charset="0"/>
              </a:rPr>
              <a:t>sp</a:t>
            </a:r>
            <a:r>
              <a:rPr lang="en-US" sz="1800" b="0" dirty="0">
                <a:latin typeface="+mn-lt"/>
                <a:cs typeface="Tahoma" charset="0"/>
              </a:rPr>
              <a:t> points to the </a:t>
            </a:r>
            <a:r>
              <a:rPr lang="en-US" sz="1800" b="0" dirty="0">
                <a:solidFill>
                  <a:srgbClr val="CC0000"/>
                </a:solidFill>
                <a:latin typeface="+mn-lt"/>
                <a:cs typeface="Tahoma" charset="0"/>
              </a:rPr>
              <a:t>TOP</a:t>
            </a:r>
            <a:r>
              <a:rPr lang="en-US" sz="1800" b="0" dirty="0">
                <a:latin typeface="+mn-lt"/>
                <a:cs typeface="Tahoma" charset="0"/>
              </a:rPr>
              <a:t> *used* location.</a:t>
            </a:r>
          </a:p>
          <a:p>
            <a:pPr marL="134938" lvl="1" indent="-28575">
              <a:spcBef>
                <a:spcPts val="675"/>
              </a:spcBef>
            </a:pPr>
            <a:r>
              <a:rPr lang="en-US" sz="1800" b="0" dirty="0">
                <a:latin typeface="+mn-lt"/>
                <a:cs typeface="Tahoma" charset="0"/>
              </a:rPr>
              <a:t>Place stack far away from our program and its data</a:t>
            </a:r>
          </a:p>
          <a:p>
            <a:pPr marL="134938" lvl="1" indent="-28575">
              <a:spcBef>
                <a:spcPts val="675"/>
              </a:spcBef>
            </a:pPr>
            <a:endParaRPr lang="en-US" sz="1800" b="0" dirty="0">
              <a:latin typeface="+mn-lt"/>
              <a:cs typeface="Tahoma" charset="0"/>
            </a:endParaRPr>
          </a:p>
          <a:p>
            <a:pPr marL="134938" lvl="1" indent="-28575">
              <a:spcBef>
                <a:spcPts val="675"/>
              </a:spcBef>
            </a:pPr>
            <a:endParaRPr lang="en-US" sz="1800" b="0" dirty="0">
              <a:latin typeface="+mn-lt"/>
              <a:cs typeface="Tahoma" charset="0"/>
            </a:endParaRPr>
          </a:p>
        </p:txBody>
      </p:sp>
      <p:sp>
        <p:nvSpPr>
          <p:cNvPr id="674869" name="Text Box 53"/>
          <p:cNvSpPr txBox="1">
            <a:spLocks noChangeArrowheads="1"/>
          </p:cNvSpPr>
          <p:nvPr/>
        </p:nvSpPr>
        <p:spPr bwMode="auto">
          <a:xfrm>
            <a:off x="571558" y="3016892"/>
            <a:ext cx="4836615" cy="507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l"/>
            <a:r>
              <a:rPr lang="en-US" sz="1350" b="0" dirty="0">
                <a:latin typeface="+mn-lt"/>
                <a:cs typeface="Tahoma" charset="0"/>
              </a:rPr>
              <a:t>Another implementation possibility: </a:t>
            </a:r>
          </a:p>
          <a:p>
            <a:pPr algn="l"/>
            <a:r>
              <a:rPr lang="en-US" sz="1350" b="0" dirty="0">
                <a:latin typeface="+mn-lt"/>
                <a:cs typeface="Tahoma" charset="0"/>
              </a:rPr>
              <a:t>Stacks that grow “UP” and SP points to first UNUSED location</a:t>
            </a:r>
          </a:p>
        </p:txBody>
      </p:sp>
      <p:sp>
        <p:nvSpPr>
          <p:cNvPr id="41988" name="Rectangle 70"/>
          <p:cNvSpPr>
            <a:spLocks noChangeArrowheads="1"/>
          </p:cNvSpPr>
          <p:nvPr/>
        </p:nvSpPr>
        <p:spPr bwMode="auto">
          <a:xfrm>
            <a:off x="6830666" y="2386751"/>
            <a:ext cx="1063229" cy="369332"/>
          </a:xfrm>
          <a:prstGeom prst="rect">
            <a:avLst/>
          </a:prstGeom>
          <a:solidFill>
            <a:srgbClr val="FFD7D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1800">
              <a:latin typeface="+mn-lt"/>
              <a:cs typeface="Tahoma" charset="0"/>
            </a:endParaRPr>
          </a:p>
        </p:txBody>
      </p:sp>
      <p:sp>
        <p:nvSpPr>
          <p:cNvPr id="41989" name="Rectangle 32"/>
          <p:cNvSpPr>
            <a:spLocks noChangeArrowheads="1"/>
          </p:cNvSpPr>
          <p:nvPr/>
        </p:nvSpPr>
        <p:spPr bwMode="auto">
          <a:xfrm>
            <a:off x="6917122" y="822984"/>
            <a:ext cx="95699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50">
                <a:solidFill>
                  <a:srgbClr val="000000"/>
                </a:solidFill>
                <a:latin typeface="+mn-lt"/>
                <a:cs typeface="Tahoma" charset="0"/>
              </a:rPr>
              <a:t>Higher addresses</a:t>
            </a:r>
            <a:endParaRPr lang="en-US" sz="1800">
              <a:latin typeface="+mn-lt"/>
              <a:cs typeface="Tahoma" charset="0"/>
            </a:endParaRPr>
          </a:p>
        </p:txBody>
      </p:sp>
      <p:sp>
        <p:nvSpPr>
          <p:cNvPr id="41990" name="Rectangle 33"/>
          <p:cNvSpPr>
            <a:spLocks noChangeArrowheads="1"/>
          </p:cNvSpPr>
          <p:nvPr/>
        </p:nvSpPr>
        <p:spPr bwMode="auto">
          <a:xfrm>
            <a:off x="6927954" y="3385209"/>
            <a:ext cx="93294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50">
                <a:solidFill>
                  <a:srgbClr val="000000"/>
                </a:solidFill>
                <a:latin typeface="+mn-lt"/>
                <a:cs typeface="Tahoma" charset="0"/>
              </a:rPr>
              <a:t>Lower addresses</a:t>
            </a:r>
            <a:endParaRPr lang="en-US" sz="1800">
              <a:latin typeface="+mn-lt"/>
              <a:cs typeface="Tahoma" charset="0"/>
            </a:endParaRPr>
          </a:p>
        </p:txBody>
      </p:sp>
      <p:grpSp>
        <p:nvGrpSpPr>
          <p:cNvPr id="41991" name="Group 53"/>
          <p:cNvGrpSpPr>
            <a:grpSpLocks/>
          </p:cNvGrpSpPr>
          <p:nvPr/>
        </p:nvGrpSpPr>
        <p:grpSpPr bwMode="auto">
          <a:xfrm>
            <a:off x="6394848" y="1299575"/>
            <a:ext cx="429865" cy="161583"/>
            <a:chOff x="5600101" y="2309142"/>
            <a:chExt cx="573687" cy="214990"/>
          </a:xfrm>
        </p:grpSpPr>
        <p:sp>
          <p:nvSpPr>
            <p:cNvPr id="42023" name="Rectangle 27"/>
            <p:cNvSpPr>
              <a:spLocks noChangeArrowheads="1"/>
            </p:cNvSpPr>
            <p:nvPr/>
          </p:nvSpPr>
          <p:spPr bwMode="auto">
            <a:xfrm>
              <a:off x="5600101" y="2309142"/>
              <a:ext cx="260997" cy="21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+mn-lt"/>
                  <a:cs typeface="Tahoma" charset="0"/>
                </a:rPr>
                <a:t>$</a:t>
              </a:r>
              <a:r>
                <a:rPr lang="en-US" sz="1050" dirty="0" err="1">
                  <a:solidFill>
                    <a:srgbClr val="000000"/>
                  </a:solidFill>
                  <a:latin typeface="+mn-lt"/>
                  <a:cs typeface="Tahoma" charset="0"/>
                </a:rPr>
                <a:t>sp</a:t>
              </a:r>
              <a:endParaRPr lang="en-US" sz="1800" dirty="0">
                <a:latin typeface="+mn-lt"/>
                <a:cs typeface="Tahoma" charset="0"/>
              </a:endParaRPr>
            </a:p>
          </p:txBody>
        </p:sp>
        <p:sp>
          <p:nvSpPr>
            <p:cNvPr id="42024" name="Line 39"/>
            <p:cNvSpPr>
              <a:spLocks noChangeShapeType="1"/>
            </p:cNvSpPr>
            <p:nvPr/>
          </p:nvSpPr>
          <p:spPr bwMode="auto">
            <a:xfrm>
              <a:off x="5905500" y="2420468"/>
              <a:ext cx="268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</p:grpSp>
      <p:sp>
        <p:nvSpPr>
          <p:cNvPr id="41993" name="Rectangle 56"/>
          <p:cNvSpPr>
            <a:spLocks noChangeArrowheads="1"/>
          </p:cNvSpPr>
          <p:nvPr/>
        </p:nvSpPr>
        <p:spPr bwMode="auto">
          <a:xfrm>
            <a:off x="6834239" y="3160899"/>
            <a:ext cx="1063228" cy="19620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675" dirty="0">
                <a:solidFill>
                  <a:schemeClr val="bg1"/>
                </a:solidFill>
                <a:latin typeface="+mn-lt"/>
                <a:cs typeface="Tahoma" charset="0"/>
              </a:rPr>
              <a:t>Reserved</a:t>
            </a:r>
          </a:p>
        </p:txBody>
      </p:sp>
      <p:grpSp>
        <p:nvGrpSpPr>
          <p:cNvPr id="41994" name="Group 75"/>
          <p:cNvGrpSpPr>
            <a:grpSpLocks/>
          </p:cNvGrpSpPr>
          <p:nvPr/>
        </p:nvGrpSpPr>
        <p:grpSpPr bwMode="auto">
          <a:xfrm>
            <a:off x="6834239" y="2813713"/>
            <a:ext cx="1063228" cy="382192"/>
            <a:chOff x="3905" y="2671"/>
            <a:chExt cx="893" cy="321"/>
          </a:xfrm>
        </p:grpSpPr>
        <p:sp>
          <p:nvSpPr>
            <p:cNvPr id="42008" name="Rectangle 57"/>
            <p:cNvSpPr>
              <a:spLocks noChangeArrowheads="1"/>
            </p:cNvSpPr>
            <p:nvPr/>
          </p:nvSpPr>
          <p:spPr bwMode="auto">
            <a:xfrm>
              <a:off x="3905" y="2671"/>
              <a:ext cx="893" cy="3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1800">
                <a:latin typeface="+mn-lt"/>
                <a:cs typeface="Tahoma" charset="0"/>
              </a:endParaRPr>
            </a:p>
          </p:txBody>
        </p:sp>
        <p:sp>
          <p:nvSpPr>
            <p:cNvPr id="42009" name="Text Box 60"/>
            <p:cNvSpPr txBox="1">
              <a:spLocks noChangeArrowheads="1"/>
            </p:cNvSpPr>
            <p:nvPr/>
          </p:nvSpPr>
          <p:spPr bwMode="auto">
            <a:xfrm>
              <a:off x="3962" y="2682"/>
              <a:ext cx="78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ja-JP" altLang="en-US" sz="900">
                  <a:latin typeface="+mn-lt"/>
                  <a:cs typeface="Tahoma" charset="0"/>
                </a:rPr>
                <a:t>“</a:t>
              </a:r>
              <a:r>
                <a:rPr lang="en-US" altLang="ja-JP" sz="900">
                  <a:latin typeface="+mn-lt"/>
                  <a:cs typeface="Tahoma" charset="0"/>
                </a:rPr>
                <a:t>text</a:t>
              </a:r>
              <a:r>
                <a:rPr lang="ja-JP" altLang="en-US" sz="900">
                  <a:latin typeface="+mn-lt"/>
                  <a:cs typeface="Tahoma" charset="0"/>
                </a:rPr>
                <a:t>”</a:t>
              </a:r>
              <a:r>
                <a:rPr lang="en-US" altLang="ja-JP" sz="900">
                  <a:latin typeface="+mn-lt"/>
                  <a:cs typeface="Tahoma" charset="0"/>
                </a:rPr>
                <a:t> segment</a:t>
              </a:r>
            </a:p>
            <a:p>
              <a:pPr algn="ctr"/>
              <a:r>
                <a:rPr lang="en-US" sz="900">
                  <a:latin typeface="+mn-lt"/>
                  <a:cs typeface="Tahoma" charset="0"/>
                </a:rPr>
                <a:t>(Program)</a:t>
              </a:r>
            </a:p>
          </p:txBody>
        </p:sp>
      </p:grpSp>
      <p:grpSp>
        <p:nvGrpSpPr>
          <p:cNvPr id="41995" name="Group 73"/>
          <p:cNvGrpSpPr>
            <a:grpSpLocks/>
          </p:cNvGrpSpPr>
          <p:nvPr/>
        </p:nvGrpSpPr>
        <p:grpSpPr bwMode="auto">
          <a:xfrm>
            <a:off x="6837811" y="1065871"/>
            <a:ext cx="1059656" cy="369093"/>
            <a:chOff x="3891" y="1203"/>
            <a:chExt cx="890" cy="310"/>
          </a:xfrm>
        </p:grpSpPr>
        <p:sp>
          <p:nvSpPr>
            <p:cNvPr id="42006" name="Rectangle 55"/>
            <p:cNvSpPr>
              <a:spLocks noChangeArrowheads="1"/>
            </p:cNvSpPr>
            <p:nvPr/>
          </p:nvSpPr>
          <p:spPr bwMode="auto">
            <a:xfrm>
              <a:off x="3891" y="1203"/>
              <a:ext cx="890" cy="3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1800">
                <a:latin typeface="+mn-lt"/>
                <a:cs typeface="Tahoma" charset="0"/>
              </a:endParaRPr>
            </a:p>
          </p:txBody>
        </p:sp>
        <p:sp>
          <p:nvSpPr>
            <p:cNvPr id="42007" name="Text Box 63"/>
            <p:cNvSpPr txBox="1">
              <a:spLocks noChangeArrowheads="1"/>
            </p:cNvSpPr>
            <p:nvPr/>
          </p:nvSpPr>
          <p:spPr bwMode="auto">
            <a:xfrm>
              <a:off x="3909" y="1241"/>
              <a:ext cx="83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ja-JP" altLang="en-US" sz="900">
                  <a:latin typeface="+mn-lt"/>
                  <a:cs typeface="Tahoma" charset="0"/>
                </a:rPr>
                <a:t>“</a:t>
              </a:r>
              <a:r>
                <a:rPr lang="en-US" altLang="ja-JP" sz="900" dirty="0">
                  <a:latin typeface="+mn-lt"/>
                  <a:cs typeface="Tahoma" charset="0"/>
                </a:rPr>
                <a:t>stack</a:t>
              </a:r>
              <a:r>
                <a:rPr lang="ja-JP" altLang="en-US" sz="900">
                  <a:latin typeface="+mn-lt"/>
                  <a:cs typeface="Tahoma" charset="0"/>
                </a:rPr>
                <a:t>”</a:t>
              </a:r>
              <a:r>
                <a:rPr lang="en-US" altLang="ja-JP" sz="900" dirty="0">
                  <a:latin typeface="+mn-lt"/>
                  <a:cs typeface="Tahoma" charset="0"/>
                </a:rPr>
                <a:t> segment</a:t>
              </a:r>
              <a:endParaRPr lang="en-US" sz="900" dirty="0">
                <a:latin typeface="+mn-lt"/>
                <a:cs typeface="Tahoma" charset="0"/>
              </a:endParaRPr>
            </a:p>
          </p:txBody>
        </p:sp>
      </p:grpSp>
      <p:sp>
        <p:nvSpPr>
          <p:cNvPr id="41997" name="Text Box 72"/>
          <p:cNvSpPr txBox="1">
            <a:spLocks noChangeArrowheads="1"/>
          </p:cNvSpPr>
          <p:nvPr/>
        </p:nvSpPr>
        <p:spPr bwMode="auto">
          <a:xfrm>
            <a:off x="6192491" y="925378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900" b="0">
                <a:latin typeface="+mn-lt"/>
                <a:cs typeface="Tahoma" charset="0"/>
              </a:rPr>
              <a:t>8000000</a:t>
            </a:r>
            <a:r>
              <a:rPr lang="en-US" sz="900" b="0" baseline="-25000">
                <a:latin typeface="+mn-lt"/>
                <a:cs typeface="Tahoma" charset="0"/>
              </a:rPr>
              <a:t>16</a:t>
            </a:r>
          </a:p>
        </p:txBody>
      </p:sp>
      <p:grpSp>
        <p:nvGrpSpPr>
          <p:cNvPr id="41998" name="Group 74"/>
          <p:cNvGrpSpPr>
            <a:grpSpLocks/>
          </p:cNvGrpSpPr>
          <p:nvPr/>
        </p:nvGrpSpPr>
        <p:grpSpPr bwMode="auto">
          <a:xfrm>
            <a:off x="6834240" y="1905260"/>
            <a:ext cx="1066800" cy="421482"/>
            <a:chOff x="3922" y="1908"/>
            <a:chExt cx="896" cy="354"/>
          </a:xfrm>
        </p:grpSpPr>
        <p:sp>
          <p:nvSpPr>
            <p:cNvPr id="42003" name="Rectangle 58"/>
            <p:cNvSpPr>
              <a:spLocks noChangeArrowheads="1"/>
            </p:cNvSpPr>
            <p:nvPr/>
          </p:nvSpPr>
          <p:spPr bwMode="auto">
            <a:xfrm>
              <a:off x="3922" y="1952"/>
              <a:ext cx="893" cy="3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1800">
                <a:latin typeface="+mn-lt"/>
                <a:cs typeface="Tahoma" charset="0"/>
              </a:endParaRPr>
            </a:p>
          </p:txBody>
        </p:sp>
        <p:sp>
          <p:nvSpPr>
            <p:cNvPr id="42004" name="Text Box 62"/>
            <p:cNvSpPr txBox="1">
              <a:spLocks noChangeArrowheads="1"/>
            </p:cNvSpPr>
            <p:nvPr/>
          </p:nvSpPr>
          <p:spPr bwMode="auto">
            <a:xfrm>
              <a:off x="4012" y="1908"/>
              <a:ext cx="71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 dirty="0">
                  <a:latin typeface="+mn-lt"/>
                  <a:cs typeface="Tahoma" charset="0"/>
                </a:rPr>
                <a:t>Dynamic Data</a:t>
              </a:r>
            </a:p>
          </p:txBody>
        </p:sp>
        <p:sp>
          <p:nvSpPr>
            <p:cNvPr id="42005" name="Line 65"/>
            <p:cNvSpPr>
              <a:spLocks noChangeShapeType="1"/>
            </p:cNvSpPr>
            <p:nvPr/>
          </p:nvSpPr>
          <p:spPr bwMode="auto">
            <a:xfrm>
              <a:off x="3925" y="2120"/>
              <a:ext cx="8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>
                <a:latin typeface="+mn-lt"/>
              </a:endParaRPr>
            </a:p>
          </p:txBody>
        </p:sp>
      </p:grpSp>
      <p:sp>
        <p:nvSpPr>
          <p:cNvPr id="41999" name="Text Box 76"/>
          <p:cNvSpPr txBox="1">
            <a:spLocks noChangeArrowheads="1"/>
          </p:cNvSpPr>
          <p:nvPr/>
        </p:nvSpPr>
        <p:spPr bwMode="auto">
          <a:xfrm>
            <a:off x="7847461" y="2214642"/>
            <a:ext cx="74892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900" b="0" dirty="0">
                <a:latin typeface="+mn-lt"/>
                <a:cs typeface="Tahoma" charset="0"/>
              </a:rPr>
              <a:t>1000 0000</a:t>
            </a:r>
            <a:r>
              <a:rPr lang="en-US" sz="900" b="0" baseline="-25000" dirty="0">
                <a:latin typeface="+mn-lt"/>
                <a:cs typeface="Tahoma" charset="0"/>
              </a:rPr>
              <a:t>16</a:t>
            </a:r>
          </a:p>
        </p:txBody>
      </p:sp>
      <p:sp>
        <p:nvSpPr>
          <p:cNvPr id="42000" name="Text Box 77"/>
          <p:cNvSpPr txBox="1">
            <a:spLocks noChangeArrowheads="1"/>
          </p:cNvSpPr>
          <p:nvPr/>
        </p:nvSpPr>
        <p:spPr bwMode="auto">
          <a:xfrm>
            <a:off x="7868008" y="3059650"/>
            <a:ext cx="74892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900" b="0" dirty="0">
                <a:latin typeface="+mn-lt"/>
                <a:cs typeface="Tahoma" charset="0"/>
              </a:rPr>
              <a:t>0040 0000</a:t>
            </a:r>
            <a:r>
              <a:rPr lang="en-US" sz="900" b="0" baseline="-25000" dirty="0">
                <a:latin typeface="+mn-lt"/>
                <a:cs typeface="Tahoma" charset="0"/>
              </a:rPr>
              <a:t>16</a:t>
            </a:r>
          </a:p>
        </p:txBody>
      </p:sp>
      <p:sp>
        <p:nvSpPr>
          <p:cNvPr id="42001" name="Text Box 83"/>
          <p:cNvSpPr txBox="1">
            <a:spLocks noChangeArrowheads="1"/>
          </p:cNvSpPr>
          <p:nvPr/>
        </p:nvSpPr>
        <p:spPr bwMode="auto">
          <a:xfrm>
            <a:off x="7847461" y="2036652"/>
            <a:ext cx="74892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900" b="0" dirty="0">
                <a:latin typeface="+mn-lt"/>
                <a:cs typeface="Tahoma" charset="0"/>
              </a:rPr>
              <a:t>1000 8000</a:t>
            </a:r>
            <a:r>
              <a:rPr lang="en-US" sz="900" b="0" baseline="-25000" dirty="0">
                <a:latin typeface="+mn-lt"/>
                <a:cs typeface="Tahoma" charset="0"/>
              </a:rPr>
              <a:t>16</a:t>
            </a:r>
          </a:p>
        </p:txBody>
      </p:sp>
      <p:sp>
        <p:nvSpPr>
          <p:cNvPr id="42002" name="Rectangle 70"/>
          <p:cNvSpPr>
            <a:spLocks noChangeArrowheads="1"/>
          </p:cNvSpPr>
          <p:nvPr/>
        </p:nvSpPr>
        <p:spPr bwMode="auto">
          <a:xfrm>
            <a:off x="6837811" y="1554099"/>
            <a:ext cx="1056085" cy="360000"/>
          </a:xfrm>
          <a:prstGeom prst="rect">
            <a:avLst/>
          </a:prstGeom>
          <a:solidFill>
            <a:srgbClr val="FFD7D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1800">
              <a:latin typeface="+mn-lt"/>
              <a:cs typeface="Tahoma" charset="0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E693E34F-DE2C-E64F-AC9F-B2AB89AD7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98" y="4529025"/>
            <a:ext cx="6457950" cy="221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625" tIns="19050" rIns="47625" bIns="19050">
            <a:spAutoFit/>
          </a:bodyPr>
          <a:lstStyle/>
          <a:p>
            <a:pPr marL="171450" indent="-171450"/>
            <a:r>
              <a:rPr lang="en-US" sz="1500" b="0" dirty="0">
                <a:solidFill>
                  <a:srgbClr val="CC0000"/>
                </a:solidFill>
                <a:latin typeface="+mn-lt"/>
                <a:cs typeface="Tahoma" charset="0"/>
              </a:rPr>
              <a:t>ALLOCATE k</a:t>
            </a:r>
            <a:r>
              <a:rPr lang="en-US" sz="1500" b="0" dirty="0">
                <a:latin typeface="+mn-lt"/>
                <a:cs typeface="Tahoma" charset="0"/>
              </a:rPr>
              <a:t>: reserve k WORDS of stack	Reg[SP] = Reg[SP] - 4*k</a:t>
            </a:r>
          </a:p>
          <a:p>
            <a:pPr marL="171450" indent="-171450"/>
            <a:endParaRPr lang="en-US" sz="1500" b="0" dirty="0">
              <a:solidFill>
                <a:srgbClr val="CC0000"/>
              </a:solidFill>
              <a:latin typeface="+mn-lt"/>
              <a:cs typeface="Tahoma" charset="0"/>
            </a:endParaRPr>
          </a:p>
          <a:p>
            <a:pPr marL="171450" indent="-171450"/>
            <a:r>
              <a:rPr lang="en-US" sz="1500" b="0" dirty="0">
                <a:solidFill>
                  <a:srgbClr val="CC0000"/>
                </a:solidFill>
                <a:latin typeface="+mn-lt"/>
                <a:cs typeface="Tahoma" charset="0"/>
              </a:rPr>
              <a:t>DEALLOCATE k</a:t>
            </a:r>
            <a:r>
              <a:rPr lang="en-US" sz="1500" b="0" dirty="0">
                <a:latin typeface="+mn-lt"/>
                <a:cs typeface="Tahoma" charset="0"/>
              </a:rPr>
              <a:t>: release k WORDS of stack	Reg[SP] = Reg[SP] + 4*k</a:t>
            </a:r>
          </a:p>
          <a:p>
            <a:pPr marL="171450" indent="-171450">
              <a:lnSpc>
                <a:spcPct val="108000"/>
              </a:lnSpc>
            </a:pPr>
            <a:endParaRPr lang="en-US" sz="1500" b="0" dirty="0">
              <a:solidFill>
                <a:srgbClr val="CC0000"/>
              </a:solidFill>
              <a:latin typeface="+mn-lt"/>
              <a:cs typeface="Tahoma" charset="0"/>
            </a:endParaRPr>
          </a:p>
          <a:p>
            <a:pPr marL="171450" indent="-171450">
              <a:lnSpc>
                <a:spcPct val="108000"/>
              </a:lnSpc>
            </a:pPr>
            <a:r>
              <a:rPr lang="en-US" sz="1500" b="0" dirty="0">
                <a:solidFill>
                  <a:srgbClr val="CC0000"/>
                </a:solidFill>
                <a:latin typeface="+mn-lt"/>
                <a:cs typeface="Tahoma" charset="0"/>
              </a:rPr>
              <a:t>PUSH </a:t>
            </a:r>
            <a:r>
              <a:rPr lang="en-US" sz="1500" b="0" dirty="0" err="1">
                <a:solidFill>
                  <a:srgbClr val="CC0000"/>
                </a:solidFill>
                <a:latin typeface="+mn-lt"/>
                <a:cs typeface="Tahoma" charset="0"/>
              </a:rPr>
              <a:t>rx</a:t>
            </a:r>
            <a:r>
              <a:rPr lang="en-US" sz="1500" b="0" dirty="0">
                <a:latin typeface="+mn-lt"/>
                <a:cs typeface="Tahoma" charset="0"/>
              </a:rPr>
              <a:t>:  push Reg[x] onto stack		Reg[SP] = Reg[SP] - 4</a:t>
            </a:r>
          </a:p>
          <a:p>
            <a:pPr marL="514350" lvl="1" indent="-171450">
              <a:lnSpc>
                <a:spcPct val="108000"/>
              </a:lnSpc>
            </a:pPr>
            <a:r>
              <a:rPr lang="en-US" sz="1500" b="0" dirty="0">
                <a:latin typeface="+mn-lt"/>
                <a:cs typeface="Tahoma" charset="0"/>
              </a:rPr>
              <a:t>					Mem[Reg[SP]] = Reg[x]</a:t>
            </a:r>
          </a:p>
          <a:p>
            <a:pPr marL="171450" indent="-171450">
              <a:lnSpc>
                <a:spcPct val="108000"/>
              </a:lnSpc>
            </a:pPr>
            <a:endParaRPr lang="en-US" sz="1500" b="0" dirty="0">
              <a:latin typeface="+mn-lt"/>
              <a:cs typeface="Tahoma" charset="0"/>
            </a:endParaRPr>
          </a:p>
          <a:p>
            <a:pPr marL="171450" indent="-171450">
              <a:lnSpc>
                <a:spcPct val="108000"/>
              </a:lnSpc>
            </a:pPr>
            <a:r>
              <a:rPr lang="en-US" sz="1500" b="0" dirty="0">
                <a:solidFill>
                  <a:srgbClr val="CC0000"/>
                </a:solidFill>
                <a:latin typeface="+mn-lt"/>
                <a:cs typeface="Tahoma" charset="0"/>
              </a:rPr>
              <a:t>POP </a:t>
            </a:r>
            <a:r>
              <a:rPr lang="en-US" sz="1500" b="0" dirty="0" err="1">
                <a:solidFill>
                  <a:srgbClr val="CC0000"/>
                </a:solidFill>
                <a:latin typeface="+mn-lt"/>
                <a:cs typeface="Tahoma" charset="0"/>
              </a:rPr>
              <a:t>rx</a:t>
            </a:r>
            <a:r>
              <a:rPr lang="en-US" sz="1500" b="0" dirty="0">
                <a:latin typeface="+mn-lt"/>
                <a:cs typeface="Tahoma" charset="0"/>
              </a:rPr>
              <a:t>: pop the value on the top of 	</a:t>
            </a:r>
            <a:r>
              <a:rPr lang="en-US" sz="1500" b="0" dirty="0">
                <a:cs typeface="Tahoma" charset="0"/>
              </a:rPr>
              <a:t>Reg[x]  = Mem[Reg[SP]]</a:t>
            </a:r>
            <a:endParaRPr lang="en-US" sz="1500" b="0" dirty="0">
              <a:latin typeface="+mn-lt"/>
              <a:cs typeface="Tahoma" charset="0"/>
            </a:endParaRPr>
          </a:p>
          <a:p>
            <a:pPr marL="171450" indent="-171450">
              <a:lnSpc>
                <a:spcPct val="108000"/>
              </a:lnSpc>
            </a:pPr>
            <a:r>
              <a:rPr lang="en-US" sz="1500" b="0" dirty="0">
                <a:latin typeface="+mn-lt"/>
                <a:cs typeface="Tahoma" charset="0"/>
              </a:rPr>
              <a:t>	          the stack into Reg[x]		</a:t>
            </a:r>
            <a:r>
              <a:rPr lang="en-US" sz="1500" b="0" dirty="0">
                <a:cs typeface="Tahoma" charset="0"/>
              </a:rPr>
              <a:t>Reg[SP] = Reg[SP] + 4;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FAD31F8D-7ED7-2241-B698-CC246CE8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725" y="5471792"/>
            <a:ext cx="1680647" cy="54502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r>
              <a:rPr lang="en-US" sz="1500" b="0" dirty="0" err="1">
                <a:latin typeface="+mn-lt"/>
                <a:cs typeface="Tahoma" charset="0"/>
              </a:rPr>
              <a:t>addi</a:t>
            </a:r>
            <a:r>
              <a:rPr lang="en-US" sz="1500" b="0" dirty="0">
                <a:latin typeface="+mn-lt"/>
                <a:cs typeface="Tahoma" charset="0"/>
              </a:rPr>
              <a:t> 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, 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, -4</a:t>
            </a:r>
            <a:br>
              <a:rPr lang="en-US" sz="1500" b="0" dirty="0">
                <a:latin typeface="+mn-lt"/>
                <a:cs typeface="Tahoma" charset="0"/>
              </a:rPr>
            </a:br>
            <a:r>
              <a:rPr lang="en-US" sz="1500" b="0" dirty="0" err="1">
                <a:latin typeface="+mn-lt"/>
                <a:cs typeface="Tahoma" charset="0"/>
              </a:rPr>
              <a:t>sw</a:t>
            </a:r>
            <a:r>
              <a:rPr lang="en-US" sz="1500" b="0" dirty="0">
                <a:latin typeface="+mn-lt"/>
                <a:cs typeface="Tahoma" charset="0"/>
              </a:rPr>
              <a:t> $</a:t>
            </a:r>
            <a:r>
              <a:rPr lang="en-US" sz="1500" b="0" dirty="0" err="1">
                <a:latin typeface="+mn-lt"/>
                <a:cs typeface="Tahoma" charset="0"/>
              </a:rPr>
              <a:t>rx</a:t>
            </a:r>
            <a:r>
              <a:rPr lang="en-US" sz="1500" b="0" dirty="0">
                <a:latin typeface="+mn-lt"/>
                <a:cs typeface="Tahoma" charset="0"/>
              </a:rPr>
              <a:t>, 0($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)</a:t>
            </a: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976066D0-9A28-1446-AE76-422235C4B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725" y="6178141"/>
            <a:ext cx="1680647" cy="5791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r>
              <a:rPr lang="en-US" sz="1500" b="0" dirty="0" err="1">
                <a:latin typeface="+mn-lt"/>
                <a:cs typeface="Tahoma" charset="0"/>
              </a:rPr>
              <a:t>lw</a:t>
            </a:r>
            <a:r>
              <a:rPr lang="en-US" sz="1500" b="0" dirty="0">
                <a:latin typeface="+mn-lt"/>
                <a:cs typeface="Tahoma" charset="0"/>
              </a:rPr>
              <a:t>   $</a:t>
            </a:r>
            <a:r>
              <a:rPr lang="en-US" sz="1500" b="0" dirty="0" err="1">
                <a:latin typeface="+mn-lt"/>
                <a:cs typeface="Tahoma" charset="0"/>
              </a:rPr>
              <a:t>rx</a:t>
            </a:r>
            <a:r>
              <a:rPr lang="en-US" sz="1500" b="0" dirty="0">
                <a:latin typeface="+mn-lt"/>
                <a:cs typeface="Tahoma" charset="0"/>
              </a:rPr>
              <a:t>, 0($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)</a:t>
            </a:r>
            <a:br>
              <a:rPr lang="en-US" sz="1500" b="0" dirty="0">
                <a:latin typeface="+mn-lt"/>
                <a:cs typeface="Tahoma" charset="0"/>
              </a:rPr>
            </a:br>
            <a:r>
              <a:rPr lang="en-US" sz="1500" b="0" dirty="0" err="1">
                <a:latin typeface="+mn-lt"/>
                <a:cs typeface="Tahoma" charset="0"/>
              </a:rPr>
              <a:t>addi</a:t>
            </a:r>
            <a:r>
              <a:rPr lang="en-US" sz="1500" b="0" dirty="0">
                <a:latin typeface="+mn-lt"/>
                <a:cs typeface="Tahoma" charset="0"/>
              </a:rPr>
              <a:t>  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, 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, 4</a:t>
            </a:r>
          </a:p>
        </p:txBody>
      </p:sp>
      <p:sp>
        <p:nvSpPr>
          <p:cNvPr id="32" name="AutoShape 6">
            <a:extLst>
              <a:ext uri="{FF2B5EF4-FFF2-40B4-BE49-F238E27FC236}">
                <a16:creationId xmlns:a16="http://schemas.microsoft.com/office/drawing/2014/main" id="{12C22B76-FA92-0145-8DCB-C7B2CFD7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725" y="4542913"/>
            <a:ext cx="1680647" cy="3192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r>
              <a:rPr lang="en-US" sz="1500" b="0" dirty="0" err="1">
                <a:latin typeface="+mn-lt"/>
                <a:cs typeface="Tahoma" charset="0"/>
              </a:rPr>
              <a:t>addi</a:t>
            </a:r>
            <a:r>
              <a:rPr lang="en-US" sz="1500" b="0" dirty="0">
                <a:latin typeface="+mn-lt"/>
                <a:cs typeface="Tahoma" charset="0"/>
              </a:rPr>
              <a:t> 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, 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, -4*k</a:t>
            </a:r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810F831E-EBDE-7A41-B21C-10DA35082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725" y="4969817"/>
            <a:ext cx="1680647" cy="31957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r>
              <a:rPr lang="en-US" sz="1500" b="0" dirty="0" err="1">
                <a:latin typeface="+mn-lt"/>
                <a:cs typeface="Tahoma" charset="0"/>
              </a:rPr>
              <a:t>addi</a:t>
            </a:r>
            <a:r>
              <a:rPr lang="en-US" sz="1500" b="0" dirty="0">
                <a:latin typeface="+mn-lt"/>
                <a:cs typeface="Tahoma" charset="0"/>
              </a:rPr>
              <a:t> 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, $</a:t>
            </a:r>
            <a:r>
              <a:rPr lang="en-US" sz="1500" b="0" dirty="0" err="1">
                <a:latin typeface="+mn-lt"/>
                <a:cs typeface="Tahoma" charset="0"/>
              </a:rPr>
              <a:t>sp</a:t>
            </a:r>
            <a:r>
              <a:rPr lang="en-US" sz="1500" b="0" dirty="0">
                <a:latin typeface="+mn-lt"/>
                <a:cs typeface="Tahoma" charset="0"/>
              </a:rPr>
              <a:t>, 4*k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34303A-C997-354D-8B82-54AF96154C6E}"/>
              </a:ext>
            </a:extLst>
          </p:cNvPr>
          <p:cNvSpPr/>
          <p:nvPr/>
        </p:nvSpPr>
        <p:spPr>
          <a:xfrm>
            <a:off x="342898" y="4027796"/>
            <a:ext cx="3032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+mn-lt"/>
                <a:ea typeface="Tahoma"/>
              </a:rPr>
              <a:t>Stack Management Primitives</a:t>
            </a:r>
            <a:endParaRPr lang="en-US" sz="3200" dirty="0">
              <a:latin typeface="+mn-lt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E423EFC-4E54-4D48-8CEA-079480A07535}"/>
              </a:ext>
            </a:extLst>
          </p:cNvPr>
          <p:cNvSpPr/>
          <p:nvPr/>
        </p:nvSpPr>
        <p:spPr bwMode="auto">
          <a:xfrm>
            <a:off x="6096000" y="4542913"/>
            <a:ext cx="304800" cy="25768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8F80711-DE02-FF46-A894-485332C1F2B2}"/>
              </a:ext>
            </a:extLst>
          </p:cNvPr>
          <p:cNvSpPr/>
          <p:nvPr/>
        </p:nvSpPr>
        <p:spPr bwMode="auto">
          <a:xfrm>
            <a:off x="6096000" y="4995471"/>
            <a:ext cx="304800" cy="25768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FF5C00A-583C-FA44-A96F-B1ADF4E060CE}"/>
              </a:ext>
            </a:extLst>
          </p:cNvPr>
          <p:cNvSpPr/>
          <p:nvPr/>
        </p:nvSpPr>
        <p:spPr bwMode="auto">
          <a:xfrm>
            <a:off x="6096000" y="5453212"/>
            <a:ext cx="304800" cy="25768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F255FE-34BE-F142-8CB0-EEF6A64C3948}"/>
              </a:ext>
            </a:extLst>
          </p:cNvPr>
          <p:cNvGrpSpPr/>
          <p:nvPr/>
        </p:nvGrpSpPr>
        <p:grpSpPr>
          <a:xfrm>
            <a:off x="3678423" y="4547555"/>
            <a:ext cx="304800" cy="1927723"/>
            <a:chOff x="3678423" y="4547555"/>
            <a:chExt cx="304800" cy="1927723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CA82CD66-D49A-4841-87D3-7DF8146C385C}"/>
                </a:ext>
              </a:extLst>
            </p:cNvPr>
            <p:cNvSpPr/>
            <p:nvPr/>
          </p:nvSpPr>
          <p:spPr bwMode="auto">
            <a:xfrm>
              <a:off x="3678423" y="4547555"/>
              <a:ext cx="304800" cy="25768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DD8F1928-AB6E-9C45-AF95-AFEABD2F9D7C}"/>
                </a:ext>
              </a:extLst>
            </p:cNvPr>
            <p:cNvSpPr/>
            <p:nvPr/>
          </p:nvSpPr>
          <p:spPr bwMode="auto">
            <a:xfrm>
              <a:off x="3678423" y="5000113"/>
              <a:ext cx="304800" cy="25768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8659A013-57DE-4946-8468-FA50E8F7A781}"/>
                </a:ext>
              </a:extLst>
            </p:cNvPr>
            <p:cNvSpPr/>
            <p:nvPr/>
          </p:nvSpPr>
          <p:spPr bwMode="auto">
            <a:xfrm>
              <a:off x="3678423" y="5457854"/>
              <a:ext cx="304800" cy="25768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75C709CE-0EE5-5542-8370-452F2957CB6B}"/>
                </a:ext>
              </a:extLst>
            </p:cNvPr>
            <p:cNvSpPr/>
            <p:nvPr/>
          </p:nvSpPr>
          <p:spPr bwMode="auto">
            <a:xfrm>
              <a:off x="3678423" y="6217591"/>
              <a:ext cx="304800" cy="25768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0B4C8F70-FBAF-6841-9B46-B85150AC2A2F}"/>
              </a:ext>
            </a:extLst>
          </p:cNvPr>
          <p:cNvSpPr/>
          <p:nvPr/>
        </p:nvSpPr>
        <p:spPr bwMode="auto">
          <a:xfrm>
            <a:off x="6096000" y="6212949"/>
            <a:ext cx="304800" cy="25768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996" name="Line 66"/>
          <p:cNvSpPr>
            <a:spLocks noChangeShapeType="1"/>
          </p:cNvSpPr>
          <p:nvPr/>
        </p:nvSpPr>
        <p:spPr bwMode="auto">
          <a:xfrm>
            <a:off x="7371211" y="1441327"/>
            <a:ext cx="0" cy="1273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800">
              <a:latin typeface="+mn-lt"/>
            </a:endParaRPr>
          </a:p>
        </p:txBody>
      </p:sp>
      <p:sp>
        <p:nvSpPr>
          <p:cNvPr id="44" name="Line 66">
            <a:extLst>
              <a:ext uri="{FF2B5EF4-FFF2-40B4-BE49-F238E27FC236}">
                <a16:creationId xmlns:a16="http://schemas.microsoft.com/office/drawing/2014/main" id="{446E92D8-FC37-FF4C-BF27-719B635D23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71211" y="1830251"/>
            <a:ext cx="0" cy="1273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800">
              <a:latin typeface="+mn-lt"/>
            </a:endParaRPr>
          </a:p>
        </p:txBody>
      </p:sp>
      <p:sp>
        <p:nvSpPr>
          <p:cNvPr id="45" name="Text Box 62">
            <a:extLst>
              <a:ext uri="{FF2B5EF4-FFF2-40B4-BE49-F238E27FC236}">
                <a16:creationId xmlns:a16="http://schemas.microsoft.com/office/drawing/2014/main" id="{3C001857-3DEB-F347-A68D-D8D37899E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803" y="2128425"/>
            <a:ext cx="70724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900" dirty="0">
                <a:latin typeface="+mn-lt"/>
                <a:cs typeface="Tahoma" charset="0"/>
              </a:rPr>
              <a:t>Static Data</a:t>
            </a:r>
          </a:p>
        </p:txBody>
      </p:sp>
      <p:grpSp>
        <p:nvGrpSpPr>
          <p:cNvPr id="46" name="Group 53">
            <a:extLst>
              <a:ext uri="{FF2B5EF4-FFF2-40B4-BE49-F238E27FC236}">
                <a16:creationId xmlns:a16="http://schemas.microsoft.com/office/drawing/2014/main" id="{C3F926E3-113F-4545-B7AA-9CBE6AD826F7}"/>
              </a:ext>
            </a:extLst>
          </p:cNvPr>
          <p:cNvGrpSpPr>
            <a:grpSpLocks/>
          </p:cNvGrpSpPr>
          <p:nvPr/>
        </p:nvGrpSpPr>
        <p:grpSpPr bwMode="auto">
          <a:xfrm>
            <a:off x="6355208" y="2065461"/>
            <a:ext cx="425453" cy="161583"/>
            <a:chOff x="5605989" y="2307956"/>
            <a:chExt cx="567799" cy="214990"/>
          </a:xfrm>
        </p:grpSpPr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91D69668-368D-D147-8C69-5278C5B63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989" y="2307956"/>
              <a:ext cx="273833" cy="21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+mn-lt"/>
                  <a:cs typeface="Tahoma" charset="0"/>
                </a:rPr>
                <a:t>$</a:t>
              </a:r>
              <a:r>
                <a:rPr lang="en-US" sz="1050" dirty="0" err="1">
                  <a:solidFill>
                    <a:srgbClr val="000000"/>
                  </a:solidFill>
                  <a:latin typeface="+mn-lt"/>
                  <a:cs typeface="Tahoma" charset="0"/>
                </a:rPr>
                <a:t>gp</a:t>
              </a:r>
              <a:endParaRPr lang="en-US" sz="1800" dirty="0">
                <a:latin typeface="+mn-lt"/>
                <a:cs typeface="Tahoma" charset="0"/>
              </a:endParaRPr>
            </a:p>
          </p:txBody>
        </p:sp>
        <p:sp>
          <p:nvSpPr>
            <p:cNvPr id="48" name="Line 39">
              <a:extLst>
                <a:ext uri="{FF2B5EF4-FFF2-40B4-BE49-F238E27FC236}">
                  <a16:creationId xmlns:a16="http://schemas.microsoft.com/office/drawing/2014/main" id="{7A2ACE47-ACDA-3E46-AD6B-922C4BFAFE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0" y="2420468"/>
              <a:ext cx="268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</p:grpSp>
      <p:grpSp>
        <p:nvGrpSpPr>
          <p:cNvPr id="49" name="Group 53">
            <a:extLst>
              <a:ext uri="{FF2B5EF4-FFF2-40B4-BE49-F238E27FC236}">
                <a16:creationId xmlns:a16="http://schemas.microsoft.com/office/drawing/2014/main" id="{86E8B5AC-17C9-4040-B409-470F35501F84}"/>
              </a:ext>
            </a:extLst>
          </p:cNvPr>
          <p:cNvGrpSpPr>
            <a:grpSpLocks/>
          </p:cNvGrpSpPr>
          <p:nvPr/>
        </p:nvGrpSpPr>
        <p:grpSpPr bwMode="auto">
          <a:xfrm>
            <a:off x="6374853" y="2967049"/>
            <a:ext cx="425453" cy="161583"/>
            <a:chOff x="5605989" y="2307956"/>
            <a:chExt cx="567799" cy="214990"/>
          </a:xfrm>
        </p:grpSpPr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266833C6-D4E0-D34B-832F-C03B6253E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989" y="2307956"/>
              <a:ext cx="190401" cy="21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+mn-lt"/>
                  <a:cs typeface="Tahoma" charset="0"/>
                </a:rPr>
                <a:t>PC</a:t>
              </a:r>
              <a:endParaRPr lang="en-US" sz="1800" dirty="0">
                <a:latin typeface="+mn-lt"/>
                <a:cs typeface="Tahoma" charset="0"/>
              </a:endParaRPr>
            </a:p>
          </p:txBody>
        </p:sp>
        <p:sp>
          <p:nvSpPr>
            <p:cNvPr id="51" name="Line 39">
              <a:extLst>
                <a:ext uri="{FF2B5EF4-FFF2-40B4-BE49-F238E27FC236}">
                  <a16:creationId xmlns:a16="http://schemas.microsoft.com/office/drawing/2014/main" id="{C149D0FB-06A4-4642-A4D5-A50FABFA00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0" y="2420468"/>
              <a:ext cx="268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128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69" grpId="0" animBg="1" autoUpdateAnimBg="0"/>
      <p:bldP spid="29" grpId="0"/>
      <p:bldP spid="30" grpId="0" animBg="1" autoUpdateAnimBg="0"/>
      <p:bldP spid="31" grpId="0" animBg="1" autoUpdateAnimBg="0"/>
      <p:bldP spid="32" grpId="0" animBg="1" autoUpdateAnimBg="0"/>
      <p:bldP spid="33" grpId="0" animBg="1" autoUpdateAnimBg="0"/>
      <p:bldP spid="3" grpId="0"/>
      <p:bldP spid="36" grpId="1" animBg="1"/>
      <p:bldP spid="38" grpId="0" animBg="1"/>
      <p:bldP spid="40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Tahoma"/>
              </a:rPr>
              <a:t>Solving Procedure Linkage </a:t>
            </a:r>
            <a:r>
              <a:rPr lang="ja-JP" altLang="en-US" dirty="0">
                <a:latin typeface="+mn-lt"/>
                <a:ea typeface="Tahoma"/>
              </a:rPr>
              <a:t>“</a:t>
            </a:r>
            <a:r>
              <a:rPr lang="en-US" dirty="0">
                <a:latin typeface="+mn-lt"/>
                <a:ea typeface="Tahoma"/>
              </a:rPr>
              <a:t>Problems</a:t>
            </a:r>
            <a:r>
              <a:rPr lang="ja-JP" altLang="en-US" dirty="0">
                <a:latin typeface="+mn-lt"/>
                <a:ea typeface="Tahoma"/>
              </a:rPr>
              <a:t>”</a:t>
            </a:r>
            <a:endParaRPr lang="en-US" dirty="0">
              <a:latin typeface="+mn-lt"/>
              <a:ea typeface="Tahom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708160"/>
            <a:ext cx="8839200" cy="2512482"/>
          </a:xfrm>
        </p:spPr>
        <p:txBody>
          <a:bodyPr>
            <a:normAutofit/>
          </a:bodyPr>
          <a:lstStyle/>
          <a:p>
            <a:pPr marL="9525" lvl="1" indent="0">
              <a:lnSpc>
                <a:spcPct val="110000"/>
              </a:lnSpc>
              <a:buNone/>
              <a:defRPr/>
            </a:pPr>
            <a:r>
              <a:rPr lang="en-US" sz="1600" dirty="0"/>
              <a:t>L</a:t>
            </a:r>
            <a:r>
              <a:rPr lang="en-US" sz="1800" dirty="0">
                <a:ea typeface="Tahoma"/>
              </a:rPr>
              <a:t>et’s </a:t>
            </a:r>
            <a:r>
              <a:rPr lang="en-US" sz="1800" dirty="0"/>
              <a:t>“</a:t>
            </a:r>
            <a:r>
              <a:rPr lang="en-US" sz="1800" dirty="0">
                <a:ea typeface="Tahoma"/>
              </a:rPr>
              <a:t>waste</a:t>
            </a:r>
            <a:r>
              <a:rPr lang="en-US" sz="1800" dirty="0"/>
              <a:t>”</a:t>
            </a:r>
            <a:r>
              <a:rPr lang="en-US" sz="1800" dirty="0">
                <a:ea typeface="Tahoma"/>
              </a:rPr>
              <a:t> one more register:</a:t>
            </a:r>
          </a:p>
          <a:p>
            <a:pPr marL="9525" lvl="1" indent="0">
              <a:lnSpc>
                <a:spcPct val="110000"/>
              </a:lnSpc>
              <a:defRPr/>
            </a:pPr>
            <a:r>
              <a:rPr lang="en-US" sz="1600" dirty="0"/>
              <a:t>$30 = </a:t>
            </a:r>
            <a:r>
              <a:rPr lang="en-US" sz="1600" b="1" dirty="0">
                <a:solidFill>
                  <a:srgbClr val="7030A0"/>
                </a:solidFill>
              </a:rPr>
              <a:t>$</a:t>
            </a:r>
            <a:r>
              <a:rPr lang="en-US" sz="1600" b="1" dirty="0" err="1">
                <a:solidFill>
                  <a:srgbClr val="7030A0"/>
                </a:solidFill>
              </a:rPr>
              <a:t>fp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(frame pointer) points to the start of </a:t>
            </a:r>
            <a:r>
              <a:rPr lang="en-US" sz="1600" dirty="0" err="1">
                <a:solidFill>
                  <a:srgbClr val="00B050"/>
                </a:solidFill>
              </a:rPr>
              <a:t>Callee</a:t>
            </a:r>
            <a:r>
              <a:rPr lang="en-US" sz="1600" dirty="0" err="1"/>
              <a:t>’s</a:t>
            </a:r>
            <a:r>
              <a:rPr lang="en-US" sz="1600" dirty="0"/>
              <a:t> activation record on the stack</a:t>
            </a:r>
          </a:p>
          <a:p>
            <a:pPr marL="269875" lvl="2" indent="-85725">
              <a:lnSpc>
                <a:spcPct val="110000"/>
              </a:lnSpc>
              <a:defRPr/>
            </a:pPr>
            <a:r>
              <a:rPr lang="en-US" sz="1400" dirty="0"/>
              <a:t>Note that if there are more than 4 arguments, then we need to store them in </a:t>
            </a:r>
            <a:r>
              <a:rPr lang="en-US" sz="1400" dirty="0">
                <a:solidFill>
                  <a:srgbClr val="C00000"/>
                </a:solidFill>
              </a:rPr>
              <a:t>Caller</a:t>
            </a:r>
            <a:r>
              <a:rPr lang="en-US" sz="1400" dirty="0"/>
              <a:t>’s Stack Frame</a:t>
            </a:r>
          </a:p>
          <a:p>
            <a:pPr marL="9525" lvl="1" indent="0">
              <a:lnSpc>
                <a:spcPct val="110000"/>
              </a:lnSpc>
              <a:defRPr/>
            </a:pPr>
            <a:r>
              <a:rPr lang="en-US" sz="1600" dirty="0"/>
              <a:t>Remember $29 = </a:t>
            </a:r>
            <a:r>
              <a:rPr lang="en-US" sz="1600" b="1" dirty="0">
                <a:solidFill>
                  <a:srgbClr val="7030A0"/>
                </a:solidFill>
              </a:rPr>
              <a:t>$</a:t>
            </a:r>
            <a:r>
              <a:rPr lang="en-US" sz="1600" b="1" dirty="0" err="1">
                <a:solidFill>
                  <a:srgbClr val="7030A0"/>
                </a:solidFill>
              </a:rPr>
              <a:t>sp</a:t>
            </a:r>
            <a:r>
              <a:rPr lang="en-US" sz="1600" dirty="0"/>
              <a:t>  points to TOP of stack (</a:t>
            </a:r>
            <a:r>
              <a:rPr lang="en-US" sz="1600" dirty="0" err="1"/>
              <a:t>iow</a:t>
            </a:r>
            <a:r>
              <a:rPr lang="en-US" sz="1600" dirty="0"/>
              <a:t>, the end of </a:t>
            </a:r>
            <a:r>
              <a:rPr lang="en-US" sz="1600" dirty="0" err="1">
                <a:solidFill>
                  <a:srgbClr val="00B050"/>
                </a:solidFill>
              </a:rPr>
              <a:t>Callee</a:t>
            </a:r>
            <a:r>
              <a:rPr lang="en-US" sz="1600" dirty="0" err="1"/>
              <a:t>’s</a:t>
            </a:r>
            <a:r>
              <a:rPr lang="en-US" sz="1600" dirty="0"/>
              <a:t> activation record on the stack)</a:t>
            </a:r>
          </a:p>
          <a:p>
            <a:pPr marL="9525" lvl="1" indent="0">
              <a:lnSpc>
                <a:spcPct val="110000"/>
              </a:lnSpc>
              <a:defRPr/>
            </a:pPr>
            <a:r>
              <a:rPr lang="en-US" sz="1600" dirty="0"/>
              <a:t>Together $29 and $30 are bookends to activation record</a:t>
            </a:r>
          </a:p>
          <a:p>
            <a:pPr marL="9525" lvl="1" indent="0">
              <a:lnSpc>
                <a:spcPct val="110000"/>
              </a:lnSpc>
              <a:defRPr/>
            </a:pPr>
            <a:r>
              <a:rPr lang="en-US" sz="1600" dirty="0"/>
              <a:t>$31  = </a:t>
            </a:r>
            <a:r>
              <a:rPr lang="en-US" sz="1600" b="1" dirty="0">
                <a:solidFill>
                  <a:srgbClr val="7030A0"/>
                </a:solidFill>
              </a:rPr>
              <a:t>$</a:t>
            </a:r>
            <a:r>
              <a:rPr lang="en-US" sz="1600" b="1" dirty="0" err="1">
                <a:solidFill>
                  <a:srgbClr val="7030A0"/>
                </a:solidFill>
              </a:rPr>
              <a:t>ra</a:t>
            </a:r>
            <a:r>
              <a:rPr lang="en-US" sz="1600" dirty="0"/>
              <a:t> (return address back to Caller)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C468D-D75C-7F4D-ACE5-026140477DF2}" type="slidenum">
              <a:rPr lang="en-US" smtClean="0">
                <a:latin typeface="+mn-lt"/>
              </a:rPr>
              <a:pPr>
                <a:defRPr/>
              </a:pPr>
              <a:t>12</a:t>
            </a:fld>
            <a:endParaRPr lang="en-US">
              <a:latin typeface="+mn-lt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3BB7C45D-1D94-2D4B-9830-D45BD1AAA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403" y="3289453"/>
            <a:ext cx="380714" cy="27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latin typeface="+mn-lt"/>
                <a:cs typeface="Tahoma" charset="0"/>
              </a:rPr>
              <a:t>FP: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614944CF-13E5-6742-9EA8-283556F97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450" y="4540801"/>
            <a:ext cx="383920" cy="27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latin typeface="+mn-lt"/>
                <a:cs typeface="Tahoma" charset="0"/>
              </a:rPr>
              <a:t>SP:</a:t>
            </a:r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74A416C0-2747-8445-A8D4-C878609A1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7115" y="3450187"/>
            <a:ext cx="333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+mn-lt"/>
            </a:endParaRPr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58A64808-AF8D-E449-A1C5-2F714DF54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7115" y="4701534"/>
            <a:ext cx="333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+mn-lt"/>
            </a:endParaRPr>
          </a:p>
        </p:txBody>
      </p:sp>
      <p:grpSp>
        <p:nvGrpSpPr>
          <p:cNvPr id="10" name="Group 31">
            <a:extLst>
              <a:ext uri="{FF2B5EF4-FFF2-40B4-BE49-F238E27FC236}">
                <a16:creationId xmlns:a16="http://schemas.microsoft.com/office/drawing/2014/main" id="{39B9CC5D-6820-F745-B664-D1075AFBFDBF}"/>
              </a:ext>
            </a:extLst>
          </p:cNvPr>
          <p:cNvGrpSpPr>
            <a:grpSpLocks/>
          </p:cNvGrpSpPr>
          <p:nvPr/>
        </p:nvGrpSpPr>
        <p:grpSpPr bwMode="auto">
          <a:xfrm>
            <a:off x="6430490" y="2839396"/>
            <a:ext cx="1601391" cy="2676525"/>
            <a:chOff x="3888" y="576"/>
            <a:chExt cx="1345" cy="2248"/>
          </a:xfrm>
        </p:grpSpPr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476E973F-F714-0645-B12E-5830E5E8A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576"/>
              <a:ext cx="1345" cy="2248"/>
              <a:chOff x="2448" y="2980"/>
              <a:chExt cx="1345" cy="2248"/>
            </a:xfrm>
          </p:grpSpPr>
          <p:grpSp>
            <p:nvGrpSpPr>
              <p:cNvPr id="15" name="Group 5">
                <a:extLst>
                  <a:ext uri="{FF2B5EF4-FFF2-40B4-BE49-F238E27FC236}">
                    <a16:creationId xmlns:a16="http://schemas.microsoft.com/office/drawing/2014/main" id="{7FCE08A8-3A15-0B45-994A-1F705C96B7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8" y="2981"/>
                <a:ext cx="1345" cy="183"/>
                <a:chOff x="2448" y="2981"/>
                <a:chExt cx="1345" cy="183"/>
              </a:xfrm>
            </p:grpSpPr>
            <p:sp>
              <p:nvSpPr>
                <p:cNvPr id="21" name="Arc 6">
                  <a:extLst>
                    <a:ext uri="{FF2B5EF4-FFF2-40B4-BE49-F238E27FC236}">
                      <a16:creationId xmlns:a16="http://schemas.microsoft.com/office/drawing/2014/main" id="{0E8D8C2E-4719-0747-892E-F01F15A43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8" y="3072"/>
                  <a:ext cx="668" cy="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" name="Arc 7">
                  <a:extLst>
                    <a:ext uri="{FF2B5EF4-FFF2-40B4-BE49-F238E27FC236}">
                      <a16:creationId xmlns:a16="http://schemas.microsoft.com/office/drawing/2014/main" id="{68F0D6E0-176C-D742-B387-92ED7EC6A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2981"/>
                  <a:ext cx="668" cy="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83"/>
                        <a:pt x="9651" y="17"/>
                        <a:pt x="21568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83"/>
                        <a:pt x="9651" y="17"/>
                        <a:pt x="21568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latin typeface="+mn-lt"/>
                  </a:endParaRPr>
                </a:p>
              </p:txBody>
            </p:sp>
          </p:grp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3678A8A5-C2D8-BD48-A988-2F7B35945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3172"/>
                <a:ext cx="0" cy="20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346116AC-D99E-3348-B5A0-0818822810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980"/>
                <a:ext cx="0" cy="20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  <p:grpSp>
            <p:nvGrpSpPr>
              <p:cNvPr id="18" name="Group 10">
                <a:extLst>
                  <a:ext uri="{FF2B5EF4-FFF2-40B4-BE49-F238E27FC236}">
                    <a16:creationId xmlns:a16="http://schemas.microsoft.com/office/drawing/2014/main" id="{C0E2ABCC-7F8A-E347-9AEF-A8F044647D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8" y="5045"/>
                <a:ext cx="1345" cy="183"/>
                <a:chOff x="2448" y="5045"/>
                <a:chExt cx="1345" cy="183"/>
              </a:xfrm>
            </p:grpSpPr>
            <p:sp>
              <p:nvSpPr>
                <p:cNvPr id="19" name="Arc 11">
                  <a:extLst>
                    <a:ext uri="{FF2B5EF4-FFF2-40B4-BE49-F238E27FC236}">
                      <a16:creationId xmlns:a16="http://schemas.microsoft.com/office/drawing/2014/main" id="{3FD1686A-3E3A-C146-88E6-998459DE5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8" y="5136"/>
                  <a:ext cx="668" cy="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" name="Arc 12">
                  <a:extLst>
                    <a:ext uri="{FF2B5EF4-FFF2-40B4-BE49-F238E27FC236}">
                      <a16:creationId xmlns:a16="http://schemas.microsoft.com/office/drawing/2014/main" id="{0EF343EA-DE86-E24D-81DD-48FD9EC980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5045"/>
                  <a:ext cx="668" cy="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83"/>
                        <a:pt x="9651" y="17"/>
                        <a:pt x="21568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83"/>
                        <a:pt x="9651" y="17"/>
                        <a:pt x="21568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latin typeface="+mn-lt"/>
                  </a:endParaRPr>
                </a:p>
              </p:txBody>
            </p:sp>
          </p:grpSp>
        </p:grp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53F7A3B4-B65B-074B-9322-A3D5F1CF4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" y="2204"/>
              <a:ext cx="1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753748C7-D568-744A-A07F-C733BE217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" y="1436"/>
              <a:ext cx="1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14" name="Line 19">
              <a:extLst>
                <a:ext uri="{FF2B5EF4-FFF2-40B4-BE49-F238E27FC236}">
                  <a16:creationId xmlns:a16="http://schemas.microsoft.com/office/drawing/2014/main" id="{44A7E7B8-D5B1-294C-AB9B-0DECCF9EA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" y="1052"/>
              <a:ext cx="1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</p:grpSp>
      <p:sp>
        <p:nvSpPr>
          <p:cNvPr id="23" name="Rectangle 20">
            <a:extLst>
              <a:ext uri="{FF2B5EF4-FFF2-40B4-BE49-F238E27FC236}">
                <a16:creationId xmlns:a16="http://schemas.microsoft.com/office/drawing/2014/main" id="{69DC55BA-ED09-D14F-9CC0-7884EBB27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196" y="3538294"/>
            <a:ext cx="983187" cy="27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latin typeface="+mn-lt"/>
                <a:cs typeface="Tahoma" charset="0"/>
              </a:rPr>
              <a:t>Saved regs</a:t>
            </a: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0A9C7C37-51E4-BB44-89C4-CD322459E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941" y="3931201"/>
            <a:ext cx="1301672" cy="27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latin typeface="+mn-lt"/>
                <a:cs typeface="Tahoma" charset="0"/>
              </a:rPr>
              <a:t>Local variables</a:t>
            </a: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8B8A9B7D-9E4C-3C44-862E-C1BDE0A3F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00" y="3073951"/>
            <a:ext cx="769603" cy="27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latin typeface="+mn-lt"/>
                <a:cs typeface="Tahoma" charset="0"/>
              </a:rPr>
              <a:t>Args &gt; 4</a:t>
            </a: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3EB2727B-4B37-4848-8426-F30AF4A0D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599" y="4845601"/>
            <a:ext cx="839173" cy="27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>
                <a:latin typeface="+mn-lt"/>
                <a:cs typeface="Tahoma" charset="0"/>
              </a:rPr>
              <a:t>(unused)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7B8EB993-A695-0749-9298-2117751D9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8302" y="3753797"/>
            <a:ext cx="91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200" b="0">
                <a:latin typeface="+mn-lt"/>
                <a:cs typeface="Tahoma" charset="0"/>
              </a:rPr>
              <a:t>CALLEE’</a:t>
            </a:r>
            <a:r>
              <a:rPr lang="en-US" altLang="ja-JP" sz="1200" b="0">
                <a:latin typeface="+mn-lt"/>
                <a:cs typeface="Tahoma" charset="0"/>
              </a:rPr>
              <a:t>s</a:t>
            </a:r>
          </a:p>
          <a:p>
            <a:pPr algn="ctr"/>
            <a:r>
              <a:rPr lang="en-US" sz="1200" b="0">
                <a:latin typeface="+mn-lt"/>
                <a:cs typeface="Tahoma" charset="0"/>
              </a:rPr>
              <a:t>Stack Frame</a:t>
            </a:r>
          </a:p>
        </p:txBody>
      </p:sp>
      <p:sp>
        <p:nvSpPr>
          <p:cNvPr id="28" name="Line 33">
            <a:extLst>
              <a:ext uri="{FF2B5EF4-FFF2-40B4-BE49-F238E27FC236}">
                <a16:creationId xmlns:a16="http://schemas.microsoft.com/office/drawing/2014/main" id="{F12A6370-B7AF-CA40-9557-4B2BFF14D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0490" y="3406134"/>
            <a:ext cx="18859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800">
              <a:latin typeface="+mn-lt"/>
            </a:endParaRPr>
          </a:p>
        </p:txBody>
      </p:sp>
      <p:sp>
        <p:nvSpPr>
          <p:cNvPr id="29" name="Line 34">
            <a:extLst>
              <a:ext uri="{FF2B5EF4-FFF2-40B4-BE49-F238E27FC236}">
                <a16:creationId xmlns:a16="http://schemas.microsoft.com/office/drawing/2014/main" id="{2CC9CC60-BFC5-084C-8058-BE931A43C5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5252" y="4782496"/>
            <a:ext cx="18859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800">
              <a:latin typeface="+mn-lt"/>
            </a:endParaRPr>
          </a:p>
        </p:txBody>
      </p:sp>
      <p:sp>
        <p:nvSpPr>
          <p:cNvPr id="30" name="Line 35">
            <a:extLst>
              <a:ext uri="{FF2B5EF4-FFF2-40B4-BE49-F238E27FC236}">
                <a16:creationId xmlns:a16="http://schemas.microsoft.com/office/drawing/2014/main" id="{C5A8D3D3-FD31-1348-B5E5-4C9BE3663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4052" y="3410896"/>
            <a:ext cx="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+mn-lt"/>
            </a:endParaRPr>
          </a:p>
        </p:txBody>
      </p:sp>
      <p:sp>
        <p:nvSpPr>
          <p:cNvPr id="31" name="Text Box 36">
            <a:extLst>
              <a:ext uri="{FF2B5EF4-FFF2-40B4-BE49-F238E27FC236}">
                <a16:creationId xmlns:a16="http://schemas.microsoft.com/office/drawing/2014/main" id="{DB9DD57D-CA83-6947-83B9-758FFAAAD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153" y="2495306"/>
            <a:ext cx="8691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200" b="0">
                <a:latin typeface="+mn-lt"/>
                <a:cs typeface="Tahoma" charset="0"/>
              </a:rPr>
              <a:t>CALLER’</a:t>
            </a:r>
            <a:r>
              <a:rPr lang="en-US" altLang="ja-JP" sz="1200" b="0">
                <a:latin typeface="+mn-lt"/>
                <a:cs typeface="Tahoma" charset="0"/>
              </a:rPr>
              <a:t>s</a:t>
            </a:r>
          </a:p>
          <a:p>
            <a:pPr algn="ctr"/>
            <a:r>
              <a:rPr lang="en-US" sz="1200" b="0">
                <a:latin typeface="+mn-lt"/>
                <a:cs typeface="Tahoma" charset="0"/>
              </a:rPr>
              <a:t>Stack Frame</a:t>
            </a:r>
          </a:p>
        </p:txBody>
      </p:sp>
      <p:sp>
        <p:nvSpPr>
          <p:cNvPr id="32" name="Line 38">
            <a:extLst>
              <a:ext uri="{FF2B5EF4-FFF2-40B4-BE49-F238E27FC236}">
                <a16:creationId xmlns:a16="http://schemas.microsoft.com/office/drawing/2014/main" id="{37B37591-4301-A945-BC23-90007C0AC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4052" y="3125146"/>
            <a:ext cx="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+mn-lt"/>
            </a:endParaRPr>
          </a:p>
        </p:txBody>
      </p:sp>
      <p:sp>
        <p:nvSpPr>
          <p:cNvPr id="33" name="Line 39">
            <a:extLst>
              <a:ext uri="{FF2B5EF4-FFF2-40B4-BE49-F238E27FC236}">
                <a16:creationId xmlns:a16="http://schemas.microsoft.com/office/drawing/2014/main" id="{C69B0AC3-1400-3640-9A0D-FE7128E70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4052" y="4496746"/>
            <a:ext cx="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D0522-4F59-E444-9095-D152B9ECD32D}"/>
              </a:ext>
            </a:extLst>
          </p:cNvPr>
          <p:cNvSpPr txBox="1"/>
          <p:nvPr/>
        </p:nvSpPr>
        <p:spPr>
          <a:xfrm>
            <a:off x="131905" y="4130239"/>
            <a:ext cx="5012975" cy="176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600" b="0" dirty="0">
                <a:latin typeface="+mn-lt"/>
                <a:cs typeface="Tahoma" charset="0"/>
              </a:rPr>
              <a:t>The </a:t>
            </a:r>
            <a:r>
              <a:rPr lang="en-US" sz="1600" b="0" dirty="0" err="1">
                <a:solidFill>
                  <a:srgbClr val="00B050"/>
                </a:solidFill>
                <a:latin typeface="+mn-lt"/>
                <a:cs typeface="Tahoma" charset="0"/>
              </a:rPr>
              <a:t>Callee</a:t>
            </a:r>
            <a:r>
              <a:rPr lang="en-US" sz="1600" b="0" dirty="0">
                <a:latin typeface="+mn-lt"/>
                <a:cs typeface="Tahoma" charset="0"/>
              </a:rPr>
              <a:t> will use the stack for</a:t>
            </a:r>
          </a:p>
          <a:p>
            <a:pPr>
              <a:spcBef>
                <a:spcPts val="450"/>
              </a:spcBef>
            </a:pPr>
            <a:r>
              <a:rPr lang="en-US" sz="1600" b="0" dirty="0">
                <a:latin typeface="+mn-lt"/>
                <a:cs typeface="Tahoma" charset="0"/>
              </a:rPr>
              <a:t>1) Accessing the arguments that the CALLER passes to it</a:t>
            </a:r>
            <a:br>
              <a:rPr lang="en-US" sz="1600" b="0" dirty="0">
                <a:latin typeface="+mn-lt"/>
                <a:cs typeface="Tahoma" charset="0"/>
              </a:rPr>
            </a:br>
            <a:r>
              <a:rPr lang="en-US" sz="1600" b="0" dirty="0">
                <a:latin typeface="+mn-lt"/>
                <a:cs typeface="Tahoma" charset="0"/>
              </a:rPr>
              <a:t>(specifically, the 5</a:t>
            </a:r>
            <a:r>
              <a:rPr lang="en-US" sz="1600" b="0" baseline="30000" dirty="0">
                <a:latin typeface="+mn-lt"/>
                <a:cs typeface="Tahoma" charset="0"/>
              </a:rPr>
              <a:t>th</a:t>
            </a:r>
            <a:r>
              <a:rPr lang="en-US" sz="1600" b="0" dirty="0">
                <a:latin typeface="+mn-lt"/>
                <a:cs typeface="Tahoma" charset="0"/>
              </a:rPr>
              <a:t> and greater)</a:t>
            </a:r>
          </a:p>
          <a:p>
            <a:pPr>
              <a:spcBef>
                <a:spcPts val="450"/>
              </a:spcBef>
            </a:pPr>
            <a:r>
              <a:rPr lang="en-US" sz="1600" b="0" dirty="0">
                <a:latin typeface="+mn-lt"/>
                <a:cs typeface="Tahoma" charset="0"/>
              </a:rPr>
              <a:t>2) Saving non-temporary registers that it wishes to modify</a:t>
            </a:r>
          </a:p>
          <a:p>
            <a:pPr>
              <a:spcBef>
                <a:spcPts val="450"/>
              </a:spcBef>
            </a:pPr>
            <a:r>
              <a:rPr lang="en-US" sz="1600" b="0" dirty="0">
                <a:latin typeface="+mn-lt"/>
                <a:cs typeface="Tahoma" charset="0"/>
              </a:rPr>
              <a:t>3) Accessing its own local variables</a:t>
            </a:r>
          </a:p>
          <a:p>
            <a:pPr algn="l"/>
            <a:endParaRPr lang="en-US" sz="1600" b="0" dirty="0" err="1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A587E-5719-634B-B4AD-8CFDFB9EDBA2}"/>
              </a:ext>
            </a:extLst>
          </p:cNvPr>
          <p:cNvSpPr txBox="1"/>
          <p:nvPr/>
        </p:nvSpPr>
        <p:spPr>
          <a:xfrm>
            <a:off x="149594" y="5962565"/>
            <a:ext cx="8747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+mn-lt"/>
                <a:cs typeface="Tahoma" charset="0"/>
              </a:rPr>
              <a:t>It is possible to use only the SP to access a stack frame, but offsets may change due to </a:t>
            </a:r>
            <a:r>
              <a:rPr lang="en-US" sz="1400" b="0" dirty="0" err="1">
                <a:latin typeface="+mn-lt"/>
                <a:cs typeface="Tahoma" charset="0"/>
              </a:rPr>
              <a:t>ALLOCATEs</a:t>
            </a:r>
            <a:r>
              <a:rPr lang="en-US" sz="1400" b="0" dirty="0">
                <a:latin typeface="+mn-lt"/>
                <a:cs typeface="Tahoma" charset="0"/>
              </a:rPr>
              <a:t> and </a:t>
            </a:r>
            <a:r>
              <a:rPr lang="en-US" sz="1400" b="0" dirty="0" err="1">
                <a:latin typeface="+mn-lt"/>
                <a:cs typeface="Tahoma" charset="0"/>
              </a:rPr>
              <a:t>DEALLOCATEs</a:t>
            </a:r>
            <a:r>
              <a:rPr lang="en-US" sz="1400" b="0" dirty="0">
                <a:latin typeface="+mn-lt"/>
                <a:cs typeface="Tahoma" charset="0"/>
              </a:rPr>
              <a:t>.  </a:t>
            </a:r>
          </a:p>
          <a:p>
            <a:r>
              <a:rPr lang="en-US" sz="1400" b="0" dirty="0">
                <a:latin typeface="+mn-lt"/>
                <a:cs typeface="Tahoma" charset="0"/>
              </a:rPr>
              <a:t>For convenience a $</a:t>
            </a:r>
            <a:r>
              <a:rPr lang="en-US" sz="1400" b="0" dirty="0" err="1">
                <a:latin typeface="+mn-lt"/>
                <a:cs typeface="Tahoma" charset="0"/>
              </a:rPr>
              <a:t>fp</a:t>
            </a:r>
            <a:r>
              <a:rPr lang="en-US" sz="1400" b="0" dirty="0">
                <a:latin typeface="+mn-lt"/>
                <a:cs typeface="Tahoma" charset="0"/>
              </a:rPr>
              <a:t> is used to provide CONSTANT offsets to local variables and arguments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552026-8D11-B148-A805-ABEF112E0C04}"/>
              </a:ext>
            </a:extLst>
          </p:cNvPr>
          <p:cNvSpPr txBox="1"/>
          <p:nvPr/>
        </p:nvSpPr>
        <p:spPr>
          <a:xfrm>
            <a:off x="157009" y="3251188"/>
            <a:ext cx="5326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cs typeface="Tahoma" charset="0"/>
              </a:rPr>
              <a:t>The STACK FRAME contains storage for the </a:t>
            </a:r>
            <a:r>
              <a:rPr lang="en-US" sz="1600" b="0" dirty="0">
                <a:solidFill>
                  <a:srgbClr val="C00000"/>
                </a:solidFill>
                <a:cs typeface="Tahoma" charset="0"/>
              </a:rPr>
              <a:t>Caller</a:t>
            </a:r>
            <a:r>
              <a:rPr lang="en-US" sz="1600" b="0" dirty="0">
                <a:cs typeface="Tahoma" charset="0"/>
              </a:rPr>
              <a:t>’</a:t>
            </a:r>
            <a:r>
              <a:rPr lang="en-US" altLang="ja-JP" sz="1600" b="0" dirty="0">
                <a:cs typeface="Tahoma" charset="0"/>
              </a:rPr>
              <a:t>s volatile state that it wants preserved after the invocation of </a:t>
            </a:r>
            <a:r>
              <a:rPr lang="en-US" altLang="ja-JP" sz="1600" b="0" dirty="0" err="1">
                <a:solidFill>
                  <a:srgbClr val="00B050"/>
                </a:solidFill>
                <a:cs typeface="Tahoma" charset="0"/>
              </a:rPr>
              <a:t>Callee</a:t>
            </a:r>
            <a:r>
              <a:rPr lang="en-US" altLang="ja-JP" sz="1600" b="0" dirty="0" err="1">
                <a:cs typeface="Tahoma" charset="0"/>
              </a:rPr>
              <a:t>s</a:t>
            </a:r>
            <a:r>
              <a:rPr lang="en-US" altLang="ja-JP" sz="1600" b="0" dirty="0">
                <a:cs typeface="Tahoma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2003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Tahoma"/>
              </a:rPr>
              <a:t>Procedure Stack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981B32-6631-C04B-B04E-B5C5DFC4DEC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134566" y="1052899"/>
            <a:ext cx="8763000" cy="288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>
                <a:latin typeface="+mn-lt"/>
                <a:cs typeface="Tahoma" charset="0"/>
              </a:rPr>
              <a:t>ADDITIONAL space must be allocated in the stack frame for:</a:t>
            </a:r>
          </a:p>
          <a:p>
            <a:pPr lvl="1">
              <a:spcBef>
                <a:spcPts val="450"/>
              </a:spcBef>
              <a:spcAft>
                <a:spcPts val="450"/>
              </a:spcAft>
              <a:buFontTx/>
              <a:buAutoNum type="arabicPeriod"/>
            </a:pPr>
            <a:r>
              <a:rPr lang="en-US" sz="1800" b="0" dirty="0">
                <a:latin typeface="+mn-lt"/>
                <a:cs typeface="Tahoma" charset="0"/>
              </a:rPr>
              <a:t>Any SAVED registers the procedure uses ($</a:t>
            </a:r>
            <a:r>
              <a:rPr lang="en-US" sz="1800" b="0" dirty="0" err="1">
                <a:latin typeface="+mn-lt"/>
                <a:cs typeface="Tahoma" charset="0"/>
              </a:rPr>
              <a:t>s0</a:t>
            </a:r>
            <a:r>
              <a:rPr lang="en-US" sz="1800" b="0" dirty="0">
                <a:latin typeface="+mn-lt"/>
                <a:cs typeface="Tahoma" charset="0"/>
              </a:rPr>
              <a:t>-$</a:t>
            </a:r>
            <a:r>
              <a:rPr lang="en-US" sz="1800" b="0" dirty="0" err="1">
                <a:latin typeface="+mn-lt"/>
                <a:cs typeface="Tahoma" charset="0"/>
              </a:rPr>
              <a:t>s7</a:t>
            </a:r>
            <a:r>
              <a:rPr lang="en-US" sz="1800" b="0" dirty="0">
                <a:latin typeface="+mn-lt"/>
                <a:cs typeface="Tahoma" charset="0"/>
              </a:rPr>
              <a:t>)</a:t>
            </a:r>
          </a:p>
          <a:p>
            <a:pPr lvl="1">
              <a:spcBef>
                <a:spcPts val="450"/>
              </a:spcBef>
              <a:spcAft>
                <a:spcPts val="450"/>
              </a:spcAft>
              <a:buFontTx/>
              <a:buAutoNum type="arabicPeriod"/>
            </a:pPr>
            <a:r>
              <a:rPr lang="en-US" sz="1800" b="0" dirty="0">
                <a:latin typeface="+mn-lt"/>
                <a:cs typeface="Tahoma" charset="0"/>
              </a:rPr>
              <a:t>Any TEMPORARY registers that the procedure wants preserved IF it calls other procedures ($</a:t>
            </a:r>
            <a:r>
              <a:rPr lang="en-US" sz="1800" b="0" dirty="0" err="1">
                <a:latin typeface="+mn-lt"/>
                <a:cs typeface="Tahoma" charset="0"/>
              </a:rPr>
              <a:t>t0</a:t>
            </a:r>
            <a:r>
              <a:rPr lang="en-US" sz="1800" b="0" dirty="0">
                <a:latin typeface="+mn-lt"/>
                <a:cs typeface="Tahoma" charset="0"/>
              </a:rPr>
              <a:t>-$</a:t>
            </a:r>
            <a:r>
              <a:rPr lang="en-US" sz="1800" b="0" dirty="0" err="1">
                <a:latin typeface="+mn-lt"/>
                <a:cs typeface="Tahoma" charset="0"/>
              </a:rPr>
              <a:t>t9</a:t>
            </a:r>
            <a:r>
              <a:rPr lang="en-US" sz="1800" b="0" dirty="0">
                <a:latin typeface="+mn-lt"/>
                <a:cs typeface="Tahoma" charset="0"/>
              </a:rPr>
              <a:t>)</a:t>
            </a:r>
          </a:p>
          <a:p>
            <a:pPr lvl="1">
              <a:spcBef>
                <a:spcPts val="450"/>
              </a:spcBef>
              <a:spcAft>
                <a:spcPts val="450"/>
              </a:spcAft>
              <a:buFontTx/>
              <a:buAutoNum type="arabicPeriod"/>
            </a:pPr>
            <a:r>
              <a:rPr lang="en-US" sz="1800" b="0" dirty="0">
                <a:latin typeface="+mn-lt"/>
                <a:cs typeface="Tahoma" charset="0"/>
              </a:rPr>
              <a:t>Any LOCAL variables declared within the procedure</a:t>
            </a:r>
          </a:p>
          <a:p>
            <a:pPr lvl="1">
              <a:spcBef>
                <a:spcPts val="450"/>
              </a:spcBef>
              <a:spcAft>
                <a:spcPts val="450"/>
              </a:spcAft>
              <a:buFontTx/>
              <a:buAutoNum type="arabicPeriod"/>
            </a:pPr>
            <a:r>
              <a:rPr lang="en-US" sz="1800" b="0" dirty="0">
                <a:latin typeface="+mn-lt"/>
                <a:cs typeface="Tahoma" charset="0"/>
              </a:rPr>
              <a:t>Other TEMP space IF the procedure runs out of registers (RARE)</a:t>
            </a:r>
          </a:p>
          <a:p>
            <a:pPr lvl="1">
              <a:spcBef>
                <a:spcPts val="450"/>
              </a:spcBef>
              <a:spcAft>
                <a:spcPts val="450"/>
              </a:spcAft>
              <a:buFontTx/>
              <a:buAutoNum type="arabicPeriod"/>
            </a:pPr>
            <a:r>
              <a:rPr lang="en-US" sz="1800" b="0" dirty="0">
                <a:latin typeface="+mn-lt"/>
                <a:cs typeface="Tahoma" charset="0"/>
              </a:rPr>
              <a:t>Enough </a:t>
            </a:r>
            <a:r>
              <a:rPr lang="ja-JP" altLang="en-US" sz="1800" b="0">
                <a:latin typeface="+mn-lt"/>
                <a:cs typeface="Tahoma" charset="0"/>
              </a:rPr>
              <a:t>“</a:t>
            </a:r>
            <a:r>
              <a:rPr lang="en-US" altLang="ja-JP" sz="1800" b="0" dirty="0">
                <a:latin typeface="+mn-lt"/>
                <a:cs typeface="Tahoma" charset="0"/>
              </a:rPr>
              <a:t>outgoing</a:t>
            </a:r>
            <a:r>
              <a:rPr lang="ja-JP" altLang="en-US" sz="1800" b="0">
                <a:latin typeface="+mn-lt"/>
                <a:cs typeface="Tahoma" charset="0"/>
              </a:rPr>
              <a:t>”</a:t>
            </a:r>
            <a:r>
              <a:rPr lang="en-US" altLang="ja-JP" sz="1800" b="0" dirty="0">
                <a:latin typeface="+mn-lt"/>
                <a:cs typeface="Tahoma" charset="0"/>
              </a:rPr>
              <a:t> arguments to satisfy the worse case </a:t>
            </a:r>
            <a:r>
              <a:rPr lang="en-US" altLang="ja-JP" sz="1800" b="0" dirty="0">
                <a:solidFill>
                  <a:srgbClr val="FF3300"/>
                </a:solidFill>
                <a:latin typeface="+mn-lt"/>
                <a:cs typeface="Tahoma" charset="0"/>
              </a:rPr>
              <a:t>ARGUMENT SPILL</a:t>
            </a:r>
            <a:r>
              <a:rPr lang="en-US" altLang="ja-JP" sz="1800" b="0" dirty="0">
                <a:latin typeface="+mn-lt"/>
                <a:cs typeface="Tahoma" charset="0"/>
              </a:rPr>
              <a:t> of ANY procedure it calls. (SPILL is the number of arguments greater than 4)</a:t>
            </a:r>
            <a:endParaRPr lang="en-US" sz="1800" b="0" dirty="0">
              <a:latin typeface="+mn-lt"/>
              <a:cs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30D42-2DDD-5046-808F-E43448AB4CB9}"/>
              </a:ext>
            </a:extLst>
          </p:cNvPr>
          <p:cNvSpPr txBox="1"/>
          <p:nvPr/>
        </p:nvSpPr>
        <p:spPr>
          <a:xfrm>
            <a:off x="430449" y="4572000"/>
            <a:ext cx="8484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FontTx/>
              <a:buChar char="•"/>
              <a:defRPr/>
            </a:pPr>
            <a:r>
              <a:rPr lang="en-US" sz="1800" b="0" dirty="0">
                <a:ea typeface="Tahoma"/>
              </a:rPr>
              <a:t>The </a:t>
            </a:r>
            <a:r>
              <a:rPr lang="en-US" sz="1800" b="0" dirty="0" err="1">
                <a:ea typeface="Tahoma"/>
              </a:rPr>
              <a:t>CALLEE</a:t>
            </a:r>
            <a:r>
              <a:rPr lang="en-US" sz="1800" b="0" dirty="0">
                <a:ea typeface="Tahoma"/>
              </a:rPr>
              <a:t> is free to use $</a:t>
            </a:r>
            <a:r>
              <a:rPr lang="en-US" sz="1800" b="0" dirty="0" err="1">
                <a:ea typeface="Tahoma"/>
              </a:rPr>
              <a:t>t0</a:t>
            </a:r>
            <a:r>
              <a:rPr lang="en-US" sz="1800" b="0" dirty="0">
                <a:ea typeface="Tahoma"/>
              </a:rPr>
              <a:t>-$</a:t>
            </a:r>
            <a:r>
              <a:rPr lang="en-US" sz="1800" b="0" dirty="0" err="1">
                <a:ea typeface="Tahoma"/>
              </a:rPr>
              <a:t>t9</a:t>
            </a:r>
            <a:r>
              <a:rPr lang="en-US" sz="1800" b="0" dirty="0">
                <a:ea typeface="Tahoma"/>
              </a:rPr>
              <a:t>, $</a:t>
            </a:r>
            <a:r>
              <a:rPr lang="en-US" sz="1800" b="0" dirty="0" err="1">
                <a:ea typeface="Tahoma"/>
              </a:rPr>
              <a:t>a0</a:t>
            </a:r>
            <a:r>
              <a:rPr lang="en-US" sz="1800" b="0" dirty="0">
                <a:ea typeface="Tahoma"/>
              </a:rPr>
              <a:t>-$</a:t>
            </a:r>
            <a:r>
              <a:rPr lang="en-US" sz="1800" b="0" dirty="0" err="1">
                <a:ea typeface="Tahoma"/>
              </a:rPr>
              <a:t>a3</a:t>
            </a:r>
            <a:r>
              <a:rPr lang="en-US" sz="1800" b="0" dirty="0">
                <a:ea typeface="Tahoma"/>
              </a:rPr>
              <a:t>, and $</a:t>
            </a:r>
            <a:r>
              <a:rPr lang="en-US" sz="1800" b="0" dirty="0" err="1">
                <a:ea typeface="Tahoma"/>
              </a:rPr>
              <a:t>v0</a:t>
            </a:r>
            <a:r>
              <a:rPr lang="en-US" sz="1800" b="0" dirty="0">
                <a:ea typeface="Tahoma"/>
              </a:rPr>
              <a:t>-$</a:t>
            </a:r>
            <a:r>
              <a:rPr lang="en-US" sz="1800" b="0" dirty="0" err="1">
                <a:ea typeface="Tahoma"/>
              </a:rPr>
              <a:t>v1</a:t>
            </a:r>
            <a:r>
              <a:rPr lang="en-US" sz="1800" b="0" dirty="0">
                <a:ea typeface="Tahoma"/>
              </a:rPr>
              <a:t>, and the memory below the stack pointer.</a:t>
            </a:r>
          </a:p>
          <a:p>
            <a:pPr eaLnBrk="1" hangingPunct="1">
              <a:buFontTx/>
              <a:buChar char="•"/>
              <a:defRPr/>
            </a:pPr>
            <a:endParaRPr lang="en-US" sz="1800" b="0" dirty="0">
              <a:ea typeface="Tahoma"/>
            </a:endParaRPr>
          </a:p>
          <a:p>
            <a:pPr eaLnBrk="1" hangingPunct="1">
              <a:buFontTx/>
              <a:buChar char="•"/>
              <a:defRPr/>
            </a:pPr>
            <a:r>
              <a:rPr lang="en-US" sz="1800" b="0" dirty="0">
                <a:latin typeface="+mn-lt"/>
                <a:ea typeface="Tahoma"/>
              </a:rPr>
              <a:t>The registers $</a:t>
            </a:r>
            <a:r>
              <a:rPr lang="en-US" sz="1800" b="0" dirty="0" err="1">
                <a:latin typeface="+mn-lt"/>
                <a:ea typeface="Tahoma"/>
              </a:rPr>
              <a:t>s0</a:t>
            </a:r>
            <a:r>
              <a:rPr lang="en-US" sz="1800" b="0" dirty="0">
                <a:latin typeface="+mn-lt"/>
                <a:ea typeface="Tahoma"/>
              </a:rPr>
              <a:t>-$</a:t>
            </a:r>
            <a:r>
              <a:rPr lang="en-US" sz="1800" b="0" dirty="0" err="1">
                <a:latin typeface="+mn-lt"/>
                <a:ea typeface="Tahoma"/>
              </a:rPr>
              <a:t>s7</a:t>
            </a:r>
            <a:r>
              <a:rPr lang="en-US" sz="1800" b="0" dirty="0">
                <a:latin typeface="+mn-lt"/>
                <a:ea typeface="Tahoma"/>
              </a:rPr>
              <a:t>, $</a:t>
            </a:r>
            <a:r>
              <a:rPr lang="en-US" sz="1800" b="0" dirty="0" err="1">
                <a:latin typeface="+mn-lt"/>
                <a:ea typeface="Tahoma"/>
              </a:rPr>
              <a:t>sp</a:t>
            </a:r>
            <a:r>
              <a:rPr lang="en-US" sz="1800" b="0" dirty="0">
                <a:latin typeface="+mn-lt"/>
                <a:ea typeface="Tahoma"/>
              </a:rPr>
              <a:t>, $</a:t>
            </a:r>
            <a:r>
              <a:rPr lang="en-US" sz="1800" b="0" dirty="0" err="1">
                <a:latin typeface="+mn-lt"/>
                <a:ea typeface="Tahoma"/>
              </a:rPr>
              <a:t>ra</a:t>
            </a:r>
            <a:r>
              <a:rPr lang="en-US" sz="1800" b="0" dirty="0">
                <a:latin typeface="+mn-lt"/>
                <a:ea typeface="Tahoma"/>
              </a:rPr>
              <a:t>, $</a:t>
            </a:r>
            <a:r>
              <a:rPr lang="en-US" sz="1800" b="0" dirty="0" err="1">
                <a:latin typeface="+mn-lt"/>
                <a:ea typeface="Tahoma"/>
              </a:rPr>
              <a:t>gp</a:t>
            </a:r>
            <a:r>
              <a:rPr lang="en-US" sz="1800" b="0" dirty="0">
                <a:latin typeface="+mn-lt"/>
                <a:ea typeface="Tahoma"/>
              </a:rPr>
              <a:t>, $</a:t>
            </a:r>
            <a:r>
              <a:rPr lang="en-US" sz="1800" b="0" dirty="0" err="1">
                <a:latin typeface="+mn-lt"/>
                <a:ea typeface="Tahoma"/>
              </a:rPr>
              <a:t>fp</a:t>
            </a:r>
            <a:r>
              <a:rPr lang="en-US" sz="1800" b="0" dirty="0">
                <a:latin typeface="+mn-lt"/>
                <a:ea typeface="Tahoma"/>
              </a:rPr>
              <a:t>, and the memory above the stack pointer must be preserved by the </a:t>
            </a:r>
            <a:r>
              <a:rPr lang="en-US" sz="1800" b="0" dirty="0" err="1">
                <a:latin typeface="+mn-lt"/>
                <a:ea typeface="Tahoma"/>
              </a:rPr>
              <a:t>CALLEE</a:t>
            </a:r>
            <a:endParaRPr lang="en-US" sz="1800" b="0" dirty="0">
              <a:latin typeface="+mn-lt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133400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Stack Snap Shot: A typical procedure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idx="1"/>
          </p:nvPr>
        </p:nvSpPr>
        <p:spPr>
          <a:xfrm>
            <a:off x="0" y="1247593"/>
            <a:ext cx="5673668" cy="46259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dirty="0">
                <a:latin typeface="Tahoma" charset="0"/>
                <a:ea typeface="Tahoma"/>
              </a:rPr>
              <a:t>A typical “activation record” or “stack frame”</a:t>
            </a:r>
          </a:p>
          <a:p>
            <a:pPr lvl="1">
              <a:spcAft>
                <a:spcPts val="450"/>
              </a:spcAft>
              <a:defRPr/>
            </a:pPr>
            <a:r>
              <a:rPr lang="en-US" sz="1425" dirty="0">
                <a:latin typeface="Tahoma" charset="0"/>
              </a:rPr>
              <a:t>save $</a:t>
            </a:r>
            <a:r>
              <a:rPr lang="en-US" sz="1425" dirty="0" err="1">
                <a:latin typeface="Tahoma" charset="0"/>
              </a:rPr>
              <a:t>ra</a:t>
            </a:r>
            <a:r>
              <a:rPr lang="en-US" sz="1425" dirty="0">
                <a:latin typeface="Tahoma" charset="0"/>
              </a:rPr>
              <a:t> and $</a:t>
            </a:r>
            <a:r>
              <a:rPr lang="en-US" sz="1425" dirty="0" err="1">
                <a:latin typeface="Tahoma" charset="0"/>
              </a:rPr>
              <a:t>fp</a:t>
            </a:r>
            <a:r>
              <a:rPr lang="en-US" sz="1425" dirty="0">
                <a:latin typeface="Tahoma" charset="0"/>
              </a:rPr>
              <a:t> first</a:t>
            </a:r>
          </a:p>
          <a:p>
            <a:pPr lvl="1">
              <a:spcAft>
                <a:spcPts val="450"/>
              </a:spcAft>
              <a:defRPr/>
            </a:pPr>
            <a:r>
              <a:rPr lang="en-US" sz="1425" dirty="0">
                <a:latin typeface="Tahoma" charset="0"/>
              </a:rPr>
              <a:t>save values of “saved registers” modified by this procedure</a:t>
            </a:r>
          </a:p>
          <a:p>
            <a:pPr lvl="2">
              <a:spcAft>
                <a:spcPts val="450"/>
              </a:spcAft>
              <a:defRPr/>
            </a:pPr>
            <a:r>
              <a:rPr lang="en-US" sz="1200" dirty="0">
                <a:latin typeface="Tahoma" charset="0"/>
              </a:rPr>
              <a:t>e.g.: $s0, $s1, $s2, $s3</a:t>
            </a:r>
          </a:p>
          <a:p>
            <a:pPr lvl="1">
              <a:spcAft>
                <a:spcPts val="450"/>
              </a:spcAft>
              <a:defRPr/>
            </a:pPr>
            <a:r>
              <a:rPr lang="en-US" sz="1425" dirty="0">
                <a:latin typeface="Tahoma" charset="0"/>
              </a:rPr>
              <a:t>save values of “temp registers” that must survive calls to other procedures from this procedure</a:t>
            </a:r>
          </a:p>
          <a:p>
            <a:pPr lvl="2">
              <a:spcAft>
                <a:spcPts val="450"/>
              </a:spcAft>
              <a:defRPr/>
            </a:pPr>
            <a:r>
              <a:rPr lang="en-US" sz="1200" dirty="0">
                <a:latin typeface="Tahoma" charset="0"/>
              </a:rPr>
              <a:t>e.g.: $t0, $t1</a:t>
            </a:r>
          </a:p>
          <a:p>
            <a:pPr lvl="2">
              <a:spcAft>
                <a:spcPts val="450"/>
              </a:spcAft>
              <a:defRPr/>
            </a:pPr>
            <a:r>
              <a:rPr lang="en-US" sz="1200" dirty="0">
                <a:latin typeface="Tahoma" charset="0"/>
              </a:rPr>
              <a:t>should be saved immediately before calling other procedure; restored immediately after</a:t>
            </a:r>
          </a:p>
          <a:p>
            <a:pPr lvl="1">
              <a:spcAft>
                <a:spcPts val="450"/>
              </a:spcAft>
              <a:defRPr/>
            </a:pPr>
            <a:r>
              <a:rPr lang="en-US" sz="1425" dirty="0">
                <a:latin typeface="Tahoma" charset="0"/>
              </a:rPr>
              <a:t>any local variables needed (that are not in registers) reside on the stack</a:t>
            </a:r>
          </a:p>
          <a:p>
            <a:pPr lvl="2">
              <a:spcAft>
                <a:spcPts val="450"/>
              </a:spcAft>
              <a:defRPr/>
            </a:pPr>
            <a:r>
              <a:rPr lang="en-US" sz="1200" dirty="0">
                <a:latin typeface="Tahoma" charset="0"/>
              </a:rPr>
              <a:t>e.g.: locals var</a:t>
            </a:r>
            <a:r>
              <a:rPr lang="en-US" sz="1200" baseline="-25000" dirty="0">
                <a:latin typeface="Tahoma" charset="0"/>
              </a:rPr>
              <a:t>1</a:t>
            </a:r>
            <a:r>
              <a:rPr lang="en-US" sz="1200" dirty="0">
                <a:latin typeface="Tahoma" charset="0"/>
              </a:rPr>
              <a:t> … </a:t>
            </a:r>
            <a:r>
              <a:rPr lang="en-US" sz="1200" dirty="0" err="1">
                <a:latin typeface="Tahoma" charset="0"/>
              </a:rPr>
              <a:t>var</a:t>
            </a:r>
            <a:r>
              <a:rPr lang="en-US" sz="1200" baseline="-25000" dirty="0" err="1">
                <a:latin typeface="Tahoma" charset="0"/>
              </a:rPr>
              <a:t>n</a:t>
            </a:r>
            <a:endParaRPr lang="en-US" sz="1200" dirty="0">
              <a:latin typeface="Tahoma" charset="0"/>
            </a:endParaRPr>
          </a:p>
          <a:p>
            <a:pPr lvl="1">
              <a:spcAft>
                <a:spcPts val="450"/>
              </a:spcAft>
              <a:defRPr/>
            </a:pPr>
            <a:r>
              <a:rPr lang="en-US" sz="1425" dirty="0">
                <a:latin typeface="Tahoma" charset="0"/>
              </a:rPr>
              <a:t>any spillover arguments for calling other procedures [</a:t>
            </a:r>
            <a:r>
              <a:rPr lang="en-US" sz="1425" u="sng" dirty="0">
                <a:latin typeface="Tahoma" charset="0"/>
              </a:rPr>
              <a:t>in reverse order</a:t>
            </a:r>
            <a:r>
              <a:rPr lang="en-US" sz="1425" dirty="0">
                <a:latin typeface="Tahoma" charset="0"/>
              </a:rPr>
              <a:t>]</a:t>
            </a:r>
          </a:p>
          <a:p>
            <a:pPr lvl="2">
              <a:spcAft>
                <a:spcPts val="450"/>
              </a:spcAft>
              <a:defRPr/>
            </a:pPr>
            <a:r>
              <a:rPr lang="en-US" sz="1200" dirty="0">
                <a:latin typeface="Tahoma" charset="0"/>
              </a:rPr>
              <a:t>e.g.:  </a:t>
            </a:r>
            <a:r>
              <a:rPr lang="en-US" sz="1200" dirty="0" err="1">
                <a:latin typeface="Tahoma" charset="0"/>
              </a:rPr>
              <a:t>arg</a:t>
            </a:r>
            <a:r>
              <a:rPr lang="en-US" sz="1200" dirty="0">
                <a:latin typeface="Tahoma" charset="0"/>
              </a:rPr>
              <a:t>[4], </a:t>
            </a:r>
            <a:r>
              <a:rPr lang="en-US" sz="1200" dirty="0" err="1">
                <a:latin typeface="Tahoma" charset="0"/>
              </a:rPr>
              <a:t>arg</a:t>
            </a:r>
            <a:r>
              <a:rPr lang="en-US" sz="1200" dirty="0">
                <a:latin typeface="Tahoma" charset="0"/>
              </a:rPr>
              <a:t>[5]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>
              <a:defRPr/>
            </a:pPr>
            <a:fld id="{68E2C1FA-671C-5249-9460-9682799BBB3A}" type="slidenum">
              <a:rPr lang="en-US" smtClean="0"/>
              <a:pPr algn="l">
                <a:defRPr/>
              </a:pPr>
              <a:t>14</a:t>
            </a:fld>
            <a:endParaRPr lang="en-US"/>
          </a:p>
        </p:txBody>
      </p:sp>
      <p:graphicFrame>
        <p:nvGraphicFramePr>
          <p:cNvPr id="707708" name="Group 124"/>
          <p:cNvGraphicFramePr>
            <a:graphicFrameLocks noGrp="1"/>
          </p:cNvGraphicFramePr>
          <p:nvPr>
            <p:extLst/>
          </p:nvPr>
        </p:nvGraphicFramePr>
        <p:xfrm>
          <a:off x="6498773" y="1502412"/>
          <a:ext cx="2263374" cy="4116338"/>
        </p:xfrm>
        <a:graphic>
          <a:graphicData uri="http://schemas.openxmlformats.org/drawingml/2006/table">
            <a:tbl>
              <a:tblPr/>
              <a:tblGrid>
                <a:gridCol w="226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ra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Tahoma"/>
                        <a:cs typeface="Tahoma"/>
                      </a:endParaRP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fp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Tahoma"/>
                        <a:cs typeface="Tahoma"/>
                      </a:endParaRP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$s0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$s1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$s2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$s3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$t0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$t1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local var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1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…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local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var</a:t>
                      </a:r>
                      <a:r>
                        <a:rPr kumimoji="0" lang="en-US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n</a:t>
                      </a:r>
                      <a:endParaRPr kumimoji="0" lang="en-US" sz="16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Tahoma"/>
                        <a:cs typeface="Tahoma"/>
                      </a:endParaRP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[5]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[4]</a:t>
                      </a:r>
                    </a:p>
                  </a:txBody>
                  <a:tcPr marL="0" marR="0" marT="9975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6368" name="Line 14"/>
          <p:cNvSpPr>
            <a:spLocks noChangeShapeType="1"/>
          </p:cNvSpPr>
          <p:nvPr/>
        </p:nvSpPr>
        <p:spPr bwMode="auto">
          <a:xfrm flipV="1">
            <a:off x="6498773" y="5618402"/>
            <a:ext cx="2263374" cy="7301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6369" name="Line 25"/>
          <p:cNvSpPr>
            <a:spLocks noChangeShapeType="1"/>
          </p:cNvSpPr>
          <p:nvPr/>
        </p:nvSpPr>
        <p:spPr bwMode="auto">
          <a:xfrm>
            <a:off x="6498773" y="1502412"/>
            <a:ext cx="2263374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grpSp>
        <p:nvGrpSpPr>
          <p:cNvPr id="56373" name="Group 114"/>
          <p:cNvGrpSpPr>
            <a:grpSpLocks/>
          </p:cNvGrpSpPr>
          <p:nvPr/>
        </p:nvGrpSpPr>
        <p:grpSpPr bwMode="auto">
          <a:xfrm>
            <a:off x="5927272" y="5364795"/>
            <a:ext cx="514350" cy="277416"/>
            <a:chOff x="1728" y="2764"/>
            <a:chExt cx="432" cy="233"/>
          </a:xfrm>
        </p:grpSpPr>
        <p:sp>
          <p:nvSpPr>
            <p:cNvPr id="56380" name="Text Box 115"/>
            <p:cNvSpPr txBox="1">
              <a:spLocks noChangeArrowheads="1"/>
            </p:cNvSpPr>
            <p:nvPr/>
          </p:nvSpPr>
          <p:spPr bwMode="auto">
            <a:xfrm>
              <a:off x="1728" y="2764"/>
              <a:ext cx="3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b="0" dirty="0">
                  <a:latin typeface="Tahoma" charset="0"/>
                  <a:cs typeface="Tahoma" charset="0"/>
                </a:rPr>
                <a:t>$</a:t>
              </a:r>
              <a:r>
                <a:rPr lang="en-US" sz="1200" b="0" dirty="0" err="1">
                  <a:latin typeface="Tahoma" charset="0"/>
                  <a:cs typeface="Tahoma" charset="0"/>
                </a:rPr>
                <a:t>sp</a:t>
              </a:r>
              <a:r>
                <a:rPr lang="en-US" sz="1200" b="0" dirty="0">
                  <a:latin typeface="Tahoma" charset="0"/>
                  <a:cs typeface="Tahoma" charset="0"/>
                </a:rPr>
                <a:t> </a:t>
              </a:r>
            </a:p>
          </p:txBody>
        </p:sp>
        <p:sp>
          <p:nvSpPr>
            <p:cNvPr id="56381" name="Line 116"/>
            <p:cNvSpPr>
              <a:spLocks noChangeShapeType="1"/>
            </p:cNvSpPr>
            <p:nvPr/>
          </p:nvSpPr>
          <p:spPr bwMode="auto">
            <a:xfrm>
              <a:off x="2005" y="2897"/>
              <a:ext cx="15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/>
            </a:p>
          </p:txBody>
        </p:sp>
      </p:grpSp>
      <p:grpSp>
        <p:nvGrpSpPr>
          <p:cNvPr id="56374" name="Group 117"/>
          <p:cNvGrpSpPr>
            <a:grpSpLocks/>
          </p:cNvGrpSpPr>
          <p:nvPr/>
        </p:nvGrpSpPr>
        <p:grpSpPr bwMode="auto">
          <a:xfrm>
            <a:off x="5927275" y="1478606"/>
            <a:ext cx="514351" cy="277416"/>
            <a:chOff x="1728" y="2469"/>
            <a:chExt cx="432" cy="233"/>
          </a:xfrm>
        </p:grpSpPr>
        <p:sp>
          <p:nvSpPr>
            <p:cNvPr id="56378" name="Text Box 118"/>
            <p:cNvSpPr txBox="1">
              <a:spLocks noChangeArrowheads="1"/>
            </p:cNvSpPr>
            <p:nvPr/>
          </p:nvSpPr>
          <p:spPr bwMode="auto">
            <a:xfrm>
              <a:off x="1728" y="2469"/>
              <a:ext cx="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altLang="ja-JP" sz="1200" b="0" dirty="0">
                  <a:latin typeface="Tahoma" charset="0"/>
                  <a:cs typeface="Tahoma" charset="0"/>
                </a:rPr>
                <a:t>$</a:t>
              </a:r>
              <a:r>
                <a:rPr lang="en-US" altLang="ja-JP" sz="1200" b="0" dirty="0" err="1">
                  <a:latin typeface="Tahoma" charset="0"/>
                  <a:cs typeface="Tahoma" charset="0"/>
                </a:rPr>
                <a:t>fp</a:t>
              </a:r>
              <a:endParaRPr lang="en-US" sz="1200" b="0" dirty="0">
                <a:latin typeface="Tahoma" charset="0"/>
                <a:cs typeface="Tahoma" charset="0"/>
              </a:endParaRPr>
            </a:p>
          </p:txBody>
        </p:sp>
        <p:sp>
          <p:nvSpPr>
            <p:cNvPr id="56379" name="Line 119"/>
            <p:cNvSpPr>
              <a:spLocks noChangeShapeType="1"/>
            </p:cNvSpPr>
            <p:nvPr/>
          </p:nvSpPr>
          <p:spPr bwMode="auto">
            <a:xfrm>
              <a:off x="2005" y="2592"/>
              <a:ext cx="15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404080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Stack Snap Shot: Caller + </a:t>
            </a:r>
            <a:r>
              <a:rPr lang="en-US" dirty="0" err="1">
                <a:latin typeface="Tahoma" charset="0"/>
                <a:ea typeface="Tahoma"/>
              </a:rPr>
              <a:t>Callee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idx="1"/>
          </p:nvPr>
        </p:nvSpPr>
        <p:spPr>
          <a:xfrm>
            <a:off x="100193" y="909480"/>
            <a:ext cx="4475040" cy="4850090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2400" dirty="0">
                <a:ea typeface="Tahoma"/>
              </a:rPr>
              <a:t>procedure A calls procedure B</a:t>
            </a:r>
          </a:p>
          <a:p>
            <a:pPr lvl="1"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1800" dirty="0"/>
              <a:t>B has less stuff that needs to be saved on stack</a:t>
            </a:r>
          </a:p>
          <a:p>
            <a:pPr lvl="1"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1800" dirty="0"/>
              <a:t>Can you tell the number of </a:t>
            </a:r>
            <a:r>
              <a:rPr lang="en-US" sz="1800" dirty="0" err="1"/>
              <a:t>args</a:t>
            </a:r>
            <a:r>
              <a:rPr lang="en-US" sz="1800" dirty="0"/>
              <a:t> for B?</a:t>
            </a:r>
          </a:p>
          <a:p>
            <a:pPr lvl="2"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1600" dirty="0"/>
              <a:t>NOPE!</a:t>
            </a:r>
            <a:endParaRPr lang="en-US" sz="1800" dirty="0"/>
          </a:p>
          <a:p>
            <a:pPr lvl="1"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1800" dirty="0"/>
              <a:t>Can you tell the max number of </a:t>
            </a:r>
            <a:r>
              <a:rPr lang="en-US" sz="1800" dirty="0" err="1"/>
              <a:t>args</a:t>
            </a:r>
            <a:r>
              <a:rPr lang="en-US" sz="1800" dirty="0"/>
              <a:t> needed by any procedure called by A?</a:t>
            </a:r>
          </a:p>
          <a:p>
            <a:pPr lvl="2"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1600" dirty="0"/>
              <a:t>Yes, 6</a:t>
            </a:r>
            <a:endParaRPr lang="en-US" sz="1800" dirty="0"/>
          </a:p>
          <a:p>
            <a:pPr lvl="1"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1800" dirty="0"/>
              <a:t>Where in CALLEE’s stack frame might one find CALLER’s $</a:t>
            </a:r>
            <a:r>
              <a:rPr lang="en-US" sz="1800" dirty="0" err="1"/>
              <a:t>fp</a:t>
            </a:r>
            <a:r>
              <a:rPr lang="en-US" sz="1800" dirty="0"/>
              <a:t>?</a:t>
            </a:r>
            <a:endParaRPr lang="en-US" sz="2800" dirty="0"/>
          </a:p>
          <a:p>
            <a:pPr lvl="2"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1600" dirty="0"/>
              <a:t>At -4($</a:t>
            </a:r>
            <a:r>
              <a:rPr lang="en-US" sz="1600" dirty="0" err="1"/>
              <a:t>fp</a:t>
            </a:r>
            <a:r>
              <a:rPr lang="en-US" sz="1600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>
              <a:defRPr/>
            </a:pPr>
            <a:fld id="{68E2C1FA-671C-5249-9460-9682799BBB3A}" type="slidenum">
              <a:rPr lang="en-US" smtClean="0"/>
              <a:pPr algn="l">
                <a:defRPr/>
              </a:pPr>
              <a:t>15</a:t>
            </a:fld>
            <a:endParaRPr lang="en-US"/>
          </a:p>
        </p:txBody>
      </p:sp>
      <p:sp>
        <p:nvSpPr>
          <p:cNvPr id="56323" name="Rectangle 27"/>
          <p:cNvSpPr>
            <a:spLocks noChangeArrowheads="1"/>
          </p:cNvSpPr>
          <p:nvPr/>
        </p:nvSpPr>
        <p:spPr bwMode="auto">
          <a:xfrm>
            <a:off x="7875283" y="2680608"/>
            <a:ext cx="1018709" cy="39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ahoma" charset="0"/>
                <a:cs typeface="Tahoma" charset="0"/>
              </a:rPr>
              <a:t>CALLER A’</a:t>
            </a:r>
            <a:r>
              <a:rPr lang="en-US" altLang="ja-JP" sz="1200" dirty="0">
                <a:latin typeface="Tahoma" charset="0"/>
                <a:cs typeface="Tahoma" charset="0"/>
              </a:rPr>
              <a:t>S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latin typeface="Tahoma" charset="0"/>
                <a:cs typeface="Tahoma" charset="0"/>
              </a:rPr>
              <a:t>FRAME</a:t>
            </a:r>
          </a:p>
        </p:txBody>
      </p:sp>
      <p:graphicFrame>
        <p:nvGraphicFramePr>
          <p:cNvPr id="707708" name="Group 124"/>
          <p:cNvGraphicFramePr>
            <a:graphicFrameLocks noGrp="1"/>
          </p:cNvGraphicFramePr>
          <p:nvPr>
            <p:extLst/>
          </p:nvPr>
        </p:nvGraphicFramePr>
        <p:xfrm>
          <a:off x="6384982" y="1485221"/>
          <a:ext cx="1556147" cy="4376749"/>
        </p:xfrm>
        <a:graphic>
          <a:graphicData uri="http://schemas.openxmlformats.org/drawingml/2006/table">
            <a:tbl>
              <a:tblPr/>
              <a:tblGrid>
                <a:gridCol w="1556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ra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Tahoma"/>
                        <a:cs typeface="Tahoma"/>
                      </a:endParaRP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fp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Tahoma"/>
                        <a:cs typeface="Tahoma"/>
                      </a:endParaRP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$s0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6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$s1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$s2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$s3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$t0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$t1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local var</a:t>
                      </a:r>
                      <a:r>
                        <a:rPr kumimoji="0" lang="en-US" sz="11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1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…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6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local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var</a:t>
                      </a:r>
                      <a:r>
                        <a:rPr kumimoji="0" lang="en-US" sz="11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n</a:t>
                      </a:r>
                      <a:endParaRPr kumimoji="0" lang="en-US" sz="11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Tahoma"/>
                        <a:cs typeface="Tahoma"/>
                      </a:endParaRP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Arg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[5]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Arg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[4]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ra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Tahoma"/>
                        <a:cs typeface="Tahoma"/>
                      </a:endParaRP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$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fp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Tahoma"/>
                        <a:cs typeface="Tahoma"/>
                      </a:endParaRP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local var</a:t>
                      </a:r>
                      <a:r>
                        <a:rPr kumimoji="0" lang="en-US" sz="11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1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local var</a:t>
                      </a:r>
                      <a:r>
                        <a:rPr kumimoji="0" lang="en-US" sz="11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2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Arg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[6]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8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Arg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[5]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93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Arg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ahoma"/>
                          <a:cs typeface="Tahoma"/>
                        </a:rPr>
                        <a:t>[4]</a:t>
                      </a:r>
                    </a:p>
                  </a:txBody>
                  <a:tcPr marL="0" marR="0" marT="6858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6368" name="Line 14"/>
          <p:cNvSpPr>
            <a:spLocks noChangeShapeType="1"/>
          </p:cNvSpPr>
          <p:nvPr/>
        </p:nvSpPr>
        <p:spPr bwMode="auto">
          <a:xfrm>
            <a:off x="6384983" y="4317717"/>
            <a:ext cx="2419350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6369" name="Line 25"/>
          <p:cNvSpPr>
            <a:spLocks noChangeShapeType="1"/>
          </p:cNvSpPr>
          <p:nvPr/>
        </p:nvSpPr>
        <p:spPr bwMode="auto">
          <a:xfrm>
            <a:off x="6384983" y="1485220"/>
            <a:ext cx="2419350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6370" name="Line 105"/>
          <p:cNvSpPr>
            <a:spLocks noChangeShapeType="1"/>
          </p:cNvSpPr>
          <p:nvPr/>
        </p:nvSpPr>
        <p:spPr bwMode="auto">
          <a:xfrm>
            <a:off x="6398079" y="5861957"/>
            <a:ext cx="2419350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6371" name="Rectangle 106"/>
          <p:cNvSpPr>
            <a:spLocks noChangeArrowheads="1"/>
          </p:cNvSpPr>
          <p:nvPr/>
        </p:nvSpPr>
        <p:spPr bwMode="auto">
          <a:xfrm>
            <a:off x="7903149" y="4811827"/>
            <a:ext cx="1001077" cy="39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ahoma" charset="0"/>
                <a:cs typeface="Tahoma" charset="0"/>
              </a:rPr>
              <a:t>CALLEE B’</a:t>
            </a:r>
            <a:r>
              <a:rPr lang="en-US" altLang="ja-JP" sz="1200" dirty="0">
                <a:latin typeface="Tahoma" charset="0"/>
                <a:cs typeface="Tahoma" charset="0"/>
              </a:rPr>
              <a:t>S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latin typeface="Tahoma" charset="0"/>
                <a:cs typeface="Tahoma" charset="0"/>
              </a:rPr>
              <a:t>FRAME</a:t>
            </a:r>
          </a:p>
        </p:txBody>
      </p:sp>
      <p:grpSp>
        <p:nvGrpSpPr>
          <p:cNvPr id="56372" name="Group 113"/>
          <p:cNvGrpSpPr>
            <a:grpSpLocks/>
          </p:cNvGrpSpPr>
          <p:nvPr/>
        </p:nvGrpSpPr>
        <p:grpSpPr bwMode="auto">
          <a:xfrm>
            <a:off x="4987190" y="5608360"/>
            <a:ext cx="1315640" cy="277416"/>
            <a:chOff x="1055" y="2465"/>
            <a:chExt cx="1105" cy="233"/>
          </a:xfrm>
        </p:grpSpPr>
        <p:sp>
          <p:nvSpPr>
            <p:cNvPr id="56382" name="Text Box 111"/>
            <p:cNvSpPr txBox="1">
              <a:spLocks noChangeArrowheads="1"/>
            </p:cNvSpPr>
            <p:nvPr/>
          </p:nvSpPr>
          <p:spPr bwMode="auto">
            <a:xfrm>
              <a:off x="1055" y="2465"/>
              <a:ext cx="9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b="0">
                  <a:latin typeface="Tahoma" charset="0"/>
                  <a:cs typeface="Tahoma" charset="0"/>
                </a:rPr>
                <a:t>$sp (after call)</a:t>
              </a:r>
            </a:p>
          </p:txBody>
        </p:sp>
        <p:sp>
          <p:nvSpPr>
            <p:cNvPr id="56383" name="Line 112"/>
            <p:cNvSpPr>
              <a:spLocks noChangeShapeType="1"/>
            </p:cNvSpPr>
            <p:nvPr/>
          </p:nvSpPr>
          <p:spPr bwMode="auto">
            <a:xfrm>
              <a:off x="2005" y="2592"/>
              <a:ext cx="15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/>
            </a:p>
          </p:txBody>
        </p:sp>
      </p:grpSp>
      <p:grpSp>
        <p:nvGrpSpPr>
          <p:cNvPr id="56373" name="Group 114"/>
          <p:cNvGrpSpPr>
            <a:grpSpLocks/>
          </p:cNvGrpSpPr>
          <p:nvPr/>
        </p:nvGrpSpPr>
        <p:grpSpPr bwMode="auto">
          <a:xfrm>
            <a:off x="4877652" y="4021247"/>
            <a:ext cx="1425178" cy="277416"/>
            <a:chOff x="963" y="2743"/>
            <a:chExt cx="1197" cy="233"/>
          </a:xfrm>
        </p:grpSpPr>
        <p:sp>
          <p:nvSpPr>
            <p:cNvPr id="56380" name="Text Box 115"/>
            <p:cNvSpPr txBox="1">
              <a:spLocks noChangeArrowheads="1"/>
            </p:cNvSpPr>
            <p:nvPr/>
          </p:nvSpPr>
          <p:spPr bwMode="auto">
            <a:xfrm>
              <a:off x="963" y="2743"/>
              <a:ext cx="1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b="0">
                  <a:latin typeface="Tahoma" charset="0"/>
                  <a:cs typeface="Tahoma" charset="0"/>
                </a:rPr>
                <a:t>$sp (prior to call)</a:t>
              </a:r>
            </a:p>
          </p:txBody>
        </p:sp>
        <p:sp>
          <p:nvSpPr>
            <p:cNvPr id="56381" name="Line 116"/>
            <p:cNvSpPr>
              <a:spLocks noChangeShapeType="1"/>
            </p:cNvSpPr>
            <p:nvPr/>
          </p:nvSpPr>
          <p:spPr bwMode="auto">
            <a:xfrm>
              <a:off x="2005" y="2897"/>
              <a:ext cx="15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/>
            </a:p>
          </p:txBody>
        </p:sp>
      </p:grpSp>
      <p:grpSp>
        <p:nvGrpSpPr>
          <p:cNvPr id="56374" name="Group 117"/>
          <p:cNvGrpSpPr>
            <a:grpSpLocks/>
          </p:cNvGrpSpPr>
          <p:nvPr/>
        </p:nvGrpSpPr>
        <p:grpSpPr bwMode="auto">
          <a:xfrm>
            <a:off x="5268177" y="1550710"/>
            <a:ext cx="1129903" cy="277416"/>
            <a:chOff x="1211" y="2544"/>
            <a:chExt cx="949" cy="233"/>
          </a:xfrm>
        </p:grpSpPr>
        <p:sp>
          <p:nvSpPr>
            <p:cNvPr id="56378" name="Text Box 118"/>
            <p:cNvSpPr txBox="1">
              <a:spLocks noChangeArrowheads="1"/>
            </p:cNvSpPr>
            <p:nvPr/>
          </p:nvSpPr>
          <p:spPr bwMode="auto">
            <a:xfrm>
              <a:off x="1211" y="2544"/>
              <a:ext cx="8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b="0">
                  <a:latin typeface="Tahoma" charset="0"/>
                  <a:cs typeface="Tahoma" charset="0"/>
                </a:rPr>
                <a:t>CALLER’</a:t>
              </a:r>
              <a:r>
                <a:rPr lang="en-US" altLang="ja-JP" sz="1200" b="0">
                  <a:latin typeface="Tahoma" charset="0"/>
                  <a:cs typeface="Tahoma" charset="0"/>
                </a:rPr>
                <a:t>s $fp</a:t>
              </a:r>
              <a:endParaRPr lang="en-US" sz="1200" b="0">
                <a:latin typeface="Tahoma" charset="0"/>
                <a:cs typeface="Tahoma" charset="0"/>
              </a:endParaRPr>
            </a:p>
          </p:txBody>
        </p:sp>
        <p:sp>
          <p:nvSpPr>
            <p:cNvPr id="56379" name="Line 119"/>
            <p:cNvSpPr>
              <a:spLocks noChangeShapeType="1"/>
            </p:cNvSpPr>
            <p:nvPr/>
          </p:nvSpPr>
          <p:spPr bwMode="auto">
            <a:xfrm>
              <a:off x="2005" y="2592"/>
              <a:ext cx="15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/>
            </a:p>
          </p:txBody>
        </p:sp>
      </p:grpSp>
      <p:grpSp>
        <p:nvGrpSpPr>
          <p:cNvPr id="56375" name="Group 120"/>
          <p:cNvGrpSpPr>
            <a:grpSpLocks/>
          </p:cNvGrpSpPr>
          <p:nvPr/>
        </p:nvGrpSpPr>
        <p:grpSpPr bwMode="auto">
          <a:xfrm>
            <a:off x="5097916" y="4306996"/>
            <a:ext cx="1204913" cy="277416"/>
            <a:chOff x="1148" y="2791"/>
            <a:chExt cx="1012" cy="233"/>
          </a:xfrm>
        </p:grpSpPr>
        <p:sp>
          <p:nvSpPr>
            <p:cNvPr id="56376" name="Text Box 121"/>
            <p:cNvSpPr txBox="1">
              <a:spLocks noChangeArrowheads="1"/>
            </p:cNvSpPr>
            <p:nvPr/>
          </p:nvSpPr>
          <p:spPr bwMode="auto">
            <a:xfrm>
              <a:off x="1148" y="2791"/>
              <a:ext cx="8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b="0">
                  <a:latin typeface="Tahoma" charset="0"/>
                  <a:cs typeface="Tahoma" charset="0"/>
                </a:rPr>
                <a:t>CALLEE’</a:t>
              </a:r>
              <a:r>
                <a:rPr lang="en-US" altLang="ja-JP" sz="1200" b="0">
                  <a:latin typeface="Tahoma" charset="0"/>
                  <a:cs typeface="Tahoma" charset="0"/>
                </a:rPr>
                <a:t>s $fp</a:t>
              </a:r>
              <a:endParaRPr lang="en-US" sz="1200" b="0">
                <a:latin typeface="Tahoma" charset="0"/>
                <a:cs typeface="Tahoma" charset="0"/>
              </a:endParaRPr>
            </a:p>
          </p:txBody>
        </p:sp>
        <p:sp>
          <p:nvSpPr>
            <p:cNvPr id="56377" name="Line 122"/>
            <p:cNvSpPr>
              <a:spLocks noChangeShapeType="1"/>
            </p:cNvSpPr>
            <p:nvPr/>
          </p:nvSpPr>
          <p:spPr bwMode="auto">
            <a:xfrm>
              <a:off x="2005" y="2897"/>
              <a:ext cx="15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38786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256D-D9BC-7741-BB91-A63AC45C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$</a:t>
            </a:r>
            <a:r>
              <a:rPr lang="en-US" dirty="0" err="1"/>
              <a:t>gp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5AAFF-4F22-594F-99E4-B1FD9FEE0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5191448" cy="5257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Constants and global variables are stored in the heap!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Register $</a:t>
            </a:r>
            <a:r>
              <a:rPr lang="en-US" sz="2000" dirty="0" err="1"/>
              <a:t>gp</a:t>
            </a:r>
            <a:r>
              <a:rPr lang="en-US" sz="2000" dirty="0"/>
              <a:t> (28) is a global pointer that points to heap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objects in this heap can be quickly accessed with a single load or store instruction.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FD79-296C-5B4F-8360-2BCBBD87F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1971F587-41B6-DE46-888E-AC4D4EABF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655" y="2674110"/>
            <a:ext cx="1063229" cy="369332"/>
          </a:xfrm>
          <a:prstGeom prst="rect">
            <a:avLst/>
          </a:prstGeom>
          <a:solidFill>
            <a:srgbClr val="FFD7D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1800">
              <a:latin typeface="+mn-lt"/>
              <a:cs typeface="Tahoma" charset="0"/>
            </a:endParaRP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A6758420-351A-4F4F-B95F-3CF1421E4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111" y="1110343"/>
            <a:ext cx="95699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50">
                <a:solidFill>
                  <a:srgbClr val="000000"/>
                </a:solidFill>
                <a:latin typeface="+mn-lt"/>
                <a:cs typeface="Tahoma" charset="0"/>
              </a:rPr>
              <a:t>Higher addresses</a:t>
            </a:r>
            <a:endParaRPr lang="en-US" sz="1800">
              <a:latin typeface="+mn-lt"/>
              <a:cs typeface="Tahoma" charset="0"/>
            </a:endParaRPr>
          </a:p>
        </p:txBody>
      </p:sp>
      <p:sp>
        <p:nvSpPr>
          <p:cNvPr id="8" name="Rectangle 33">
            <a:extLst>
              <a:ext uri="{FF2B5EF4-FFF2-40B4-BE49-F238E27FC236}">
                <a16:creationId xmlns:a16="http://schemas.microsoft.com/office/drawing/2014/main" id="{488D3713-38E2-734E-92F4-9F57890DC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943" y="3672568"/>
            <a:ext cx="93294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50">
                <a:solidFill>
                  <a:srgbClr val="000000"/>
                </a:solidFill>
                <a:latin typeface="+mn-lt"/>
                <a:cs typeface="Tahoma" charset="0"/>
              </a:rPr>
              <a:t>Lower addresses</a:t>
            </a:r>
            <a:endParaRPr lang="en-US" sz="1800">
              <a:latin typeface="+mn-lt"/>
              <a:cs typeface="Tahoma" charset="0"/>
            </a:endParaRPr>
          </a:p>
        </p:txBody>
      </p:sp>
      <p:grpSp>
        <p:nvGrpSpPr>
          <p:cNvPr id="9" name="Group 53">
            <a:extLst>
              <a:ext uri="{FF2B5EF4-FFF2-40B4-BE49-F238E27FC236}">
                <a16:creationId xmlns:a16="http://schemas.microsoft.com/office/drawing/2014/main" id="{D67BEF92-E9FF-D14D-81E3-4B6CB99EF226}"/>
              </a:ext>
            </a:extLst>
          </p:cNvPr>
          <p:cNvGrpSpPr>
            <a:grpSpLocks/>
          </p:cNvGrpSpPr>
          <p:nvPr/>
        </p:nvGrpSpPr>
        <p:grpSpPr bwMode="auto">
          <a:xfrm>
            <a:off x="5957837" y="1586934"/>
            <a:ext cx="429865" cy="161583"/>
            <a:chOff x="5600101" y="2309142"/>
            <a:chExt cx="573687" cy="214990"/>
          </a:xfrm>
        </p:grpSpPr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31C1DD46-2926-A441-9FF6-8324257A4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0101" y="2309142"/>
              <a:ext cx="260997" cy="21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+mn-lt"/>
                  <a:cs typeface="Tahoma" charset="0"/>
                </a:rPr>
                <a:t>$</a:t>
              </a:r>
              <a:r>
                <a:rPr lang="en-US" sz="1050" dirty="0" err="1">
                  <a:solidFill>
                    <a:srgbClr val="000000"/>
                  </a:solidFill>
                  <a:latin typeface="+mn-lt"/>
                  <a:cs typeface="Tahoma" charset="0"/>
                </a:rPr>
                <a:t>sp</a:t>
              </a:r>
              <a:endParaRPr lang="en-US" sz="1800" dirty="0">
                <a:latin typeface="+mn-lt"/>
                <a:cs typeface="Tahoma" charset="0"/>
              </a:endParaRPr>
            </a:p>
          </p:txBody>
        </p:sp>
        <p:sp>
          <p:nvSpPr>
            <p:cNvPr id="11" name="Line 39">
              <a:extLst>
                <a:ext uri="{FF2B5EF4-FFF2-40B4-BE49-F238E27FC236}">
                  <a16:creationId xmlns:a16="http://schemas.microsoft.com/office/drawing/2014/main" id="{65DD3444-0C04-DB43-8B68-987C820D0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0" y="2420468"/>
              <a:ext cx="268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</p:grpSp>
      <p:sp>
        <p:nvSpPr>
          <p:cNvPr id="12" name="Rectangle 56">
            <a:extLst>
              <a:ext uri="{FF2B5EF4-FFF2-40B4-BE49-F238E27FC236}">
                <a16:creationId xmlns:a16="http://schemas.microsoft.com/office/drawing/2014/main" id="{298609C1-478C-574D-95A0-0C8EFCA0B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228" y="3448258"/>
            <a:ext cx="1063228" cy="19620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675" dirty="0">
                <a:solidFill>
                  <a:schemeClr val="bg1"/>
                </a:solidFill>
                <a:latin typeface="+mn-lt"/>
                <a:cs typeface="Tahoma" charset="0"/>
              </a:rPr>
              <a:t>Reserved</a:t>
            </a:r>
          </a:p>
        </p:txBody>
      </p:sp>
      <p:grpSp>
        <p:nvGrpSpPr>
          <p:cNvPr id="13" name="Group 75">
            <a:extLst>
              <a:ext uri="{FF2B5EF4-FFF2-40B4-BE49-F238E27FC236}">
                <a16:creationId xmlns:a16="http://schemas.microsoft.com/office/drawing/2014/main" id="{3A811D70-D9E8-A246-BE23-B0AA9D61B497}"/>
              </a:ext>
            </a:extLst>
          </p:cNvPr>
          <p:cNvGrpSpPr>
            <a:grpSpLocks/>
          </p:cNvGrpSpPr>
          <p:nvPr/>
        </p:nvGrpSpPr>
        <p:grpSpPr bwMode="auto">
          <a:xfrm>
            <a:off x="6397228" y="3101072"/>
            <a:ext cx="1063228" cy="382192"/>
            <a:chOff x="3905" y="2671"/>
            <a:chExt cx="893" cy="321"/>
          </a:xfrm>
        </p:grpSpPr>
        <p:sp>
          <p:nvSpPr>
            <p:cNvPr id="14" name="Rectangle 57">
              <a:extLst>
                <a:ext uri="{FF2B5EF4-FFF2-40B4-BE49-F238E27FC236}">
                  <a16:creationId xmlns:a16="http://schemas.microsoft.com/office/drawing/2014/main" id="{8988F70A-0491-E64E-8C51-256EA6266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" y="2671"/>
              <a:ext cx="893" cy="3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1800">
                <a:latin typeface="+mn-lt"/>
                <a:cs typeface="Tahoma" charset="0"/>
              </a:endParaRPr>
            </a:p>
          </p:txBody>
        </p:sp>
        <p:sp>
          <p:nvSpPr>
            <p:cNvPr id="15" name="Text Box 60">
              <a:extLst>
                <a:ext uri="{FF2B5EF4-FFF2-40B4-BE49-F238E27FC236}">
                  <a16:creationId xmlns:a16="http://schemas.microsoft.com/office/drawing/2014/main" id="{3C156BFC-0590-0E46-8EA3-C72B9223A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" y="2682"/>
              <a:ext cx="78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ja-JP" altLang="en-US" sz="900">
                  <a:latin typeface="+mn-lt"/>
                  <a:cs typeface="Tahoma" charset="0"/>
                </a:rPr>
                <a:t>“</a:t>
              </a:r>
              <a:r>
                <a:rPr lang="en-US" altLang="ja-JP" sz="900">
                  <a:latin typeface="+mn-lt"/>
                  <a:cs typeface="Tahoma" charset="0"/>
                </a:rPr>
                <a:t>text</a:t>
              </a:r>
              <a:r>
                <a:rPr lang="ja-JP" altLang="en-US" sz="900">
                  <a:latin typeface="+mn-lt"/>
                  <a:cs typeface="Tahoma" charset="0"/>
                </a:rPr>
                <a:t>”</a:t>
              </a:r>
              <a:r>
                <a:rPr lang="en-US" altLang="ja-JP" sz="900">
                  <a:latin typeface="+mn-lt"/>
                  <a:cs typeface="Tahoma" charset="0"/>
                </a:rPr>
                <a:t> segment</a:t>
              </a:r>
            </a:p>
            <a:p>
              <a:pPr algn="ctr"/>
              <a:r>
                <a:rPr lang="en-US" sz="900">
                  <a:latin typeface="+mn-lt"/>
                  <a:cs typeface="Tahoma" charset="0"/>
                </a:rPr>
                <a:t>(Program)</a:t>
              </a:r>
            </a:p>
          </p:txBody>
        </p:sp>
      </p:grpSp>
      <p:grpSp>
        <p:nvGrpSpPr>
          <p:cNvPr id="16" name="Group 73">
            <a:extLst>
              <a:ext uri="{FF2B5EF4-FFF2-40B4-BE49-F238E27FC236}">
                <a16:creationId xmlns:a16="http://schemas.microsoft.com/office/drawing/2014/main" id="{999A8D5C-8CE1-BC46-8A09-93A99A7CE1C7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1353230"/>
            <a:ext cx="1059656" cy="369093"/>
            <a:chOff x="3891" y="1203"/>
            <a:chExt cx="890" cy="310"/>
          </a:xfrm>
        </p:grpSpPr>
        <p:sp>
          <p:nvSpPr>
            <p:cNvPr id="17" name="Rectangle 55">
              <a:extLst>
                <a:ext uri="{FF2B5EF4-FFF2-40B4-BE49-F238E27FC236}">
                  <a16:creationId xmlns:a16="http://schemas.microsoft.com/office/drawing/2014/main" id="{748FAF62-EA66-A240-A516-0598FDF61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1203"/>
              <a:ext cx="890" cy="3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1800">
                <a:latin typeface="+mn-lt"/>
                <a:cs typeface="Tahoma" charset="0"/>
              </a:endParaRPr>
            </a:p>
          </p:txBody>
        </p:sp>
        <p:sp>
          <p:nvSpPr>
            <p:cNvPr id="18" name="Text Box 63">
              <a:extLst>
                <a:ext uri="{FF2B5EF4-FFF2-40B4-BE49-F238E27FC236}">
                  <a16:creationId xmlns:a16="http://schemas.microsoft.com/office/drawing/2014/main" id="{600F3AFC-D3D2-D244-89D6-13606AAA4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9" y="1241"/>
              <a:ext cx="83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ja-JP" altLang="en-US" sz="900">
                  <a:latin typeface="+mn-lt"/>
                  <a:cs typeface="Tahoma" charset="0"/>
                </a:rPr>
                <a:t>“</a:t>
              </a:r>
              <a:r>
                <a:rPr lang="en-US" altLang="ja-JP" sz="900" dirty="0">
                  <a:latin typeface="+mn-lt"/>
                  <a:cs typeface="Tahoma" charset="0"/>
                </a:rPr>
                <a:t>stack</a:t>
              </a:r>
              <a:r>
                <a:rPr lang="ja-JP" altLang="en-US" sz="900">
                  <a:latin typeface="+mn-lt"/>
                  <a:cs typeface="Tahoma" charset="0"/>
                </a:rPr>
                <a:t>”</a:t>
              </a:r>
              <a:r>
                <a:rPr lang="en-US" altLang="ja-JP" sz="900" dirty="0">
                  <a:latin typeface="+mn-lt"/>
                  <a:cs typeface="Tahoma" charset="0"/>
                </a:rPr>
                <a:t> segment</a:t>
              </a:r>
              <a:endParaRPr lang="en-US" sz="900" dirty="0">
                <a:latin typeface="+mn-lt"/>
                <a:cs typeface="Tahoma" charset="0"/>
              </a:endParaRPr>
            </a:p>
          </p:txBody>
        </p:sp>
      </p:grpSp>
      <p:sp>
        <p:nvSpPr>
          <p:cNvPr id="19" name="Text Box 72">
            <a:extLst>
              <a:ext uri="{FF2B5EF4-FFF2-40B4-BE49-F238E27FC236}">
                <a16:creationId xmlns:a16="http://schemas.microsoft.com/office/drawing/2014/main" id="{862398F6-4EE4-0E4F-8C0C-ADB640491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480" y="1212737"/>
            <a:ext cx="6655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900" b="0">
                <a:latin typeface="+mn-lt"/>
                <a:cs typeface="Tahoma" charset="0"/>
              </a:rPr>
              <a:t>8000000</a:t>
            </a:r>
            <a:r>
              <a:rPr lang="en-US" sz="900" b="0" baseline="-25000">
                <a:latin typeface="+mn-lt"/>
                <a:cs typeface="Tahoma" charset="0"/>
              </a:rPr>
              <a:t>16</a:t>
            </a:r>
          </a:p>
        </p:txBody>
      </p:sp>
      <p:grpSp>
        <p:nvGrpSpPr>
          <p:cNvPr id="20" name="Group 74">
            <a:extLst>
              <a:ext uri="{FF2B5EF4-FFF2-40B4-BE49-F238E27FC236}">
                <a16:creationId xmlns:a16="http://schemas.microsoft.com/office/drawing/2014/main" id="{7420CCF2-A06D-EF40-8ADE-A3CFBBF0814F}"/>
              </a:ext>
            </a:extLst>
          </p:cNvPr>
          <p:cNvGrpSpPr>
            <a:grpSpLocks/>
          </p:cNvGrpSpPr>
          <p:nvPr/>
        </p:nvGrpSpPr>
        <p:grpSpPr bwMode="auto">
          <a:xfrm>
            <a:off x="6397229" y="2192619"/>
            <a:ext cx="1066800" cy="421482"/>
            <a:chOff x="3922" y="1908"/>
            <a:chExt cx="896" cy="354"/>
          </a:xfrm>
        </p:grpSpPr>
        <p:sp>
          <p:nvSpPr>
            <p:cNvPr id="21" name="Rectangle 58">
              <a:extLst>
                <a:ext uri="{FF2B5EF4-FFF2-40B4-BE49-F238E27FC236}">
                  <a16:creationId xmlns:a16="http://schemas.microsoft.com/office/drawing/2014/main" id="{79739A2B-DE5C-CB4F-B908-ECEEB409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2" y="1952"/>
              <a:ext cx="893" cy="3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1800">
                <a:latin typeface="+mn-lt"/>
                <a:cs typeface="Tahoma" charset="0"/>
              </a:endParaRPr>
            </a:p>
          </p:txBody>
        </p:sp>
        <p:sp>
          <p:nvSpPr>
            <p:cNvPr id="22" name="Text Box 62">
              <a:extLst>
                <a:ext uri="{FF2B5EF4-FFF2-40B4-BE49-F238E27FC236}">
                  <a16:creationId xmlns:a16="http://schemas.microsoft.com/office/drawing/2014/main" id="{A4D10534-0105-4548-AB6D-3033D43CC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2" y="1908"/>
              <a:ext cx="71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 dirty="0">
                  <a:latin typeface="+mn-lt"/>
                  <a:cs typeface="Tahoma" charset="0"/>
                </a:rPr>
                <a:t>Dynamic Data</a:t>
              </a:r>
            </a:p>
          </p:txBody>
        </p:sp>
        <p:sp>
          <p:nvSpPr>
            <p:cNvPr id="23" name="Line 65">
              <a:extLst>
                <a:ext uri="{FF2B5EF4-FFF2-40B4-BE49-F238E27FC236}">
                  <a16:creationId xmlns:a16="http://schemas.microsoft.com/office/drawing/2014/main" id="{6268BCE6-F195-124B-BC3A-4B8F55F21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5" y="2120"/>
              <a:ext cx="8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>
                <a:latin typeface="+mn-lt"/>
              </a:endParaRPr>
            </a:p>
          </p:txBody>
        </p:sp>
      </p:grpSp>
      <p:sp>
        <p:nvSpPr>
          <p:cNvPr id="24" name="Text Box 76">
            <a:extLst>
              <a:ext uri="{FF2B5EF4-FFF2-40B4-BE49-F238E27FC236}">
                <a16:creationId xmlns:a16="http://schemas.microsoft.com/office/drawing/2014/main" id="{E4F9AD2A-AA1D-384D-8C63-0DCAAB5B0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2502001"/>
            <a:ext cx="74892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900" b="0" dirty="0">
                <a:latin typeface="+mn-lt"/>
                <a:cs typeface="Tahoma" charset="0"/>
              </a:rPr>
              <a:t>1000 0000</a:t>
            </a:r>
            <a:r>
              <a:rPr lang="en-US" sz="900" b="0" baseline="-25000" dirty="0">
                <a:latin typeface="+mn-lt"/>
                <a:cs typeface="Tahoma" charset="0"/>
              </a:rPr>
              <a:t>16</a:t>
            </a:r>
          </a:p>
        </p:txBody>
      </p:sp>
      <p:sp>
        <p:nvSpPr>
          <p:cNvPr id="25" name="Text Box 77">
            <a:extLst>
              <a:ext uri="{FF2B5EF4-FFF2-40B4-BE49-F238E27FC236}">
                <a16:creationId xmlns:a16="http://schemas.microsoft.com/office/drawing/2014/main" id="{0A037414-E5BD-404B-8FD8-272AD6482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0997" y="3347009"/>
            <a:ext cx="74892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900" b="0" dirty="0">
                <a:latin typeface="+mn-lt"/>
                <a:cs typeface="Tahoma" charset="0"/>
              </a:rPr>
              <a:t>0040 0000</a:t>
            </a:r>
            <a:r>
              <a:rPr lang="en-US" sz="900" b="0" baseline="-25000" dirty="0">
                <a:latin typeface="+mn-lt"/>
                <a:cs typeface="Tahoma" charset="0"/>
              </a:rPr>
              <a:t>16</a:t>
            </a:r>
          </a:p>
        </p:txBody>
      </p:sp>
      <p:sp>
        <p:nvSpPr>
          <p:cNvPr id="26" name="Text Box 83">
            <a:extLst>
              <a:ext uri="{FF2B5EF4-FFF2-40B4-BE49-F238E27FC236}">
                <a16:creationId xmlns:a16="http://schemas.microsoft.com/office/drawing/2014/main" id="{26FF4668-3780-F74F-AB10-02DCF98D7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2324011"/>
            <a:ext cx="74892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900" b="0" dirty="0">
                <a:latin typeface="+mn-lt"/>
                <a:cs typeface="Tahoma" charset="0"/>
              </a:rPr>
              <a:t>1000 8000</a:t>
            </a:r>
            <a:r>
              <a:rPr lang="en-US" sz="900" b="0" baseline="-25000" dirty="0">
                <a:latin typeface="+mn-lt"/>
                <a:cs typeface="Tahoma" charset="0"/>
              </a:rPr>
              <a:t>16</a:t>
            </a:r>
          </a:p>
        </p:txBody>
      </p:sp>
      <p:sp>
        <p:nvSpPr>
          <p:cNvPr id="27" name="Rectangle 70">
            <a:extLst>
              <a:ext uri="{FF2B5EF4-FFF2-40B4-BE49-F238E27FC236}">
                <a16:creationId xmlns:a16="http://schemas.microsoft.com/office/drawing/2014/main" id="{6016D41B-1A17-0749-8894-3D8E876FD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841458"/>
            <a:ext cx="1056085" cy="360000"/>
          </a:xfrm>
          <a:prstGeom prst="rect">
            <a:avLst/>
          </a:prstGeom>
          <a:solidFill>
            <a:srgbClr val="FFD7D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1800">
              <a:latin typeface="+mn-lt"/>
              <a:cs typeface="Tahoma" charset="0"/>
            </a:endParaRPr>
          </a:p>
        </p:txBody>
      </p:sp>
      <p:sp>
        <p:nvSpPr>
          <p:cNvPr id="28" name="Line 66">
            <a:extLst>
              <a:ext uri="{FF2B5EF4-FFF2-40B4-BE49-F238E27FC236}">
                <a16:creationId xmlns:a16="http://schemas.microsoft.com/office/drawing/2014/main" id="{4AA568FC-83E8-B242-84CC-83F0CD7A4E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1728686"/>
            <a:ext cx="0" cy="1273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800">
              <a:latin typeface="+mn-lt"/>
            </a:endParaRPr>
          </a:p>
        </p:txBody>
      </p:sp>
      <p:sp>
        <p:nvSpPr>
          <p:cNvPr id="29" name="Line 66">
            <a:extLst>
              <a:ext uri="{FF2B5EF4-FFF2-40B4-BE49-F238E27FC236}">
                <a16:creationId xmlns:a16="http://schemas.microsoft.com/office/drawing/2014/main" id="{B48F6AC2-8637-0E46-B5FE-0ABD3B2625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2117610"/>
            <a:ext cx="0" cy="1273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800">
              <a:latin typeface="+mn-lt"/>
            </a:endParaRPr>
          </a:p>
        </p:txBody>
      </p:sp>
      <p:sp>
        <p:nvSpPr>
          <p:cNvPr id="30" name="Text Box 62">
            <a:extLst>
              <a:ext uri="{FF2B5EF4-FFF2-40B4-BE49-F238E27FC236}">
                <a16:creationId xmlns:a16="http://schemas.microsoft.com/office/drawing/2014/main" id="{6B30C304-E3CE-F04E-91E4-866EDA0E1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792" y="2415784"/>
            <a:ext cx="70724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900" dirty="0">
                <a:latin typeface="+mn-lt"/>
                <a:cs typeface="Tahoma" charset="0"/>
              </a:rPr>
              <a:t>Static Data</a:t>
            </a:r>
          </a:p>
        </p:txBody>
      </p:sp>
      <p:grpSp>
        <p:nvGrpSpPr>
          <p:cNvPr id="31" name="Group 53">
            <a:extLst>
              <a:ext uri="{FF2B5EF4-FFF2-40B4-BE49-F238E27FC236}">
                <a16:creationId xmlns:a16="http://schemas.microsoft.com/office/drawing/2014/main" id="{F841FD87-430F-0945-AF2A-CA601D9F5C26}"/>
              </a:ext>
            </a:extLst>
          </p:cNvPr>
          <p:cNvGrpSpPr>
            <a:grpSpLocks/>
          </p:cNvGrpSpPr>
          <p:nvPr/>
        </p:nvGrpSpPr>
        <p:grpSpPr bwMode="auto">
          <a:xfrm>
            <a:off x="5918197" y="2352820"/>
            <a:ext cx="425453" cy="161583"/>
            <a:chOff x="5605989" y="2307956"/>
            <a:chExt cx="567799" cy="214990"/>
          </a:xfrm>
        </p:grpSpPr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1291C866-F8F7-A341-BFC5-972993406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989" y="2307956"/>
              <a:ext cx="273833" cy="21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+mn-lt"/>
                  <a:cs typeface="Tahoma" charset="0"/>
                </a:rPr>
                <a:t>$</a:t>
              </a:r>
              <a:r>
                <a:rPr lang="en-US" sz="1050" dirty="0" err="1">
                  <a:solidFill>
                    <a:srgbClr val="000000"/>
                  </a:solidFill>
                  <a:latin typeface="+mn-lt"/>
                  <a:cs typeface="Tahoma" charset="0"/>
                </a:rPr>
                <a:t>gp</a:t>
              </a:r>
              <a:endParaRPr lang="en-US" sz="1800" dirty="0">
                <a:latin typeface="+mn-lt"/>
                <a:cs typeface="Tahoma" charset="0"/>
              </a:endParaRPr>
            </a:p>
          </p:txBody>
        </p:sp>
        <p:sp>
          <p:nvSpPr>
            <p:cNvPr id="33" name="Line 39">
              <a:extLst>
                <a:ext uri="{FF2B5EF4-FFF2-40B4-BE49-F238E27FC236}">
                  <a16:creationId xmlns:a16="http://schemas.microsoft.com/office/drawing/2014/main" id="{D7F9F4B0-2DB8-6F4C-AF0D-F0925BB92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0" y="2420468"/>
              <a:ext cx="268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</p:grpSp>
      <p:grpSp>
        <p:nvGrpSpPr>
          <p:cNvPr id="34" name="Group 53">
            <a:extLst>
              <a:ext uri="{FF2B5EF4-FFF2-40B4-BE49-F238E27FC236}">
                <a16:creationId xmlns:a16="http://schemas.microsoft.com/office/drawing/2014/main" id="{7CCBC739-C058-CE49-B7BC-64ACFD53B6CC}"/>
              </a:ext>
            </a:extLst>
          </p:cNvPr>
          <p:cNvGrpSpPr>
            <a:grpSpLocks/>
          </p:cNvGrpSpPr>
          <p:nvPr/>
        </p:nvGrpSpPr>
        <p:grpSpPr bwMode="auto">
          <a:xfrm>
            <a:off x="5937842" y="3254408"/>
            <a:ext cx="425453" cy="161583"/>
            <a:chOff x="5605989" y="2307956"/>
            <a:chExt cx="567799" cy="214990"/>
          </a:xfrm>
        </p:grpSpPr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F80A652C-8001-8A46-888F-A9E25B3C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989" y="2307956"/>
              <a:ext cx="190401" cy="21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+mn-lt"/>
                  <a:cs typeface="Tahoma" charset="0"/>
                </a:rPr>
                <a:t>PC</a:t>
              </a:r>
              <a:endParaRPr lang="en-US" sz="1800" dirty="0">
                <a:latin typeface="+mn-lt"/>
                <a:cs typeface="Tahoma" charset="0"/>
              </a:endParaRPr>
            </a:p>
          </p:txBody>
        </p:sp>
        <p:sp>
          <p:nvSpPr>
            <p:cNvPr id="36" name="Line 39">
              <a:extLst>
                <a:ext uri="{FF2B5EF4-FFF2-40B4-BE49-F238E27FC236}">
                  <a16:creationId xmlns:a16="http://schemas.microsoft.com/office/drawing/2014/main" id="{AB221AC4-E2C7-F648-B499-DAAA22017B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500" y="2420468"/>
              <a:ext cx="268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407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FDDD-F248-3F4A-BC21-F329F874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02DE-AFE6-AF44-A7AC-39494D246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743200"/>
            <a:ext cx="8763000" cy="3657600"/>
          </a:xfrm>
        </p:spPr>
        <p:txBody>
          <a:bodyPr/>
          <a:lstStyle/>
          <a:p>
            <a:r>
              <a:rPr lang="en-US" dirty="0"/>
              <a:t>Let’s review Procedure Linkage one more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38E52-CBD4-9942-819C-65E5A2B0E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6041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Procedure Linkage is Nontrivial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08025"/>
            <a:ext cx="8610600" cy="56927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50"/>
              </a:spcBef>
              <a:defRPr/>
            </a:pPr>
            <a:r>
              <a:rPr lang="en-US" sz="2400" dirty="0">
                <a:ea typeface="Tahoma"/>
              </a:rPr>
              <a:t>The details can be overwhelming.  How do we manage this complexity?</a:t>
            </a:r>
          </a:p>
          <a:p>
            <a:pPr lvl="1">
              <a:lnSpc>
                <a:spcPct val="110000"/>
              </a:lnSpc>
              <a:spcBef>
                <a:spcPts val="450"/>
              </a:spcBef>
              <a:defRPr/>
            </a:pPr>
            <a:r>
              <a:rPr lang="en-US" sz="2000" dirty="0"/>
              <a:t>Abstraction:  High-level languages hide the details</a:t>
            </a:r>
          </a:p>
          <a:p>
            <a:pPr>
              <a:lnSpc>
                <a:spcPct val="110000"/>
              </a:lnSpc>
              <a:spcBef>
                <a:spcPts val="450"/>
              </a:spcBef>
              <a:defRPr/>
            </a:pPr>
            <a:endParaRPr lang="en-US" sz="2400" dirty="0">
              <a:ea typeface="Tahoma"/>
            </a:endParaRPr>
          </a:p>
          <a:p>
            <a:pPr>
              <a:lnSpc>
                <a:spcPct val="110000"/>
              </a:lnSpc>
              <a:spcBef>
                <a:spcPts val="450"/>
              </a:spcBef>
              <a:defRPr/>
            </a:pPr>
            <a:r>
              <a:rPr lang="en-US" sz="2400" dirty="0">
                <a:ea typeface="Tahoma"/>
              </a:rPr>
              <a:t>There are great many implementation choices:</a:t>
            </a:r>
          </a:p>
          <a:p>
            <a:pPr lvl="1">
              <a:lnSpc>
                <a:spcPct val="110000"/>
              </a:lnSpc>
              <a:spcBef>
                <a:spcPts val="450"/>
              </a:spcBef>
              <a:defRPr/>
            </a:pPr>
            <a:r>
              <a:rPr lang="en-US" sz="2000" dirty="0"/>
              <a:t>which variables are saved</a:t>
            </a:r>
          </a:p>
          <a:p>
            <a:pPr lvl="1">
              <a:lnSpc>
                <a:spcPct val="110000"/>
              </a:lnSpc>
              <a:spcBef>
                <a:spcPts val="450"/>
              </a:spcBef>
              <a:defRPr/>
            </a:pPr>
            <a:r>
              <a:rPr lang="en-US" sz="2000" dirty="0"/>
              <a:t>who saves them</a:t>
            </a:r>
          </a:p>
          <a:p>
            <a:pPr lvl="1">
              <a:lnSpc>
                <a:spcPct val="110000"/>
              </a:lnSpc>
              <a:spcBef>
                <a:spcPts val="450"/>
              </a:spcBef>
              <a:defRPr/>
            </a:pPr>
            <a:r>
              <a:rPr lang="en-US" sz="2000" dirty="0"/>
              <a:t>where are arguments stored?</a:t>
            </a:r>
          </a:p>
          <a:p>
            <a:pPr>
              <a:lnSpc>
                <a:spcPct val="110000"/>
              </a:lnSpc>
              <a:spcBef>
                <a:spcPts val="450"/>
              </a:spcBef>
              <a:defRPr/>
            </a:pPr>
            <a:endParaRPr lang="en-US" sz="2400" dirty="0">
              <a:ea typeface="Tahoma"/>
            </a:endParaRPr>
          </a:p>
          <a:p>
            <a:pPr>
              <a:lnSpc>
                <a:spcPct val="110000"/>
              </a:lnSpc>
              <a:spcBef>
                <a:spcPts val="450"/>
              </a:spcBef>
              <a:defRPr/>
            </a:pPr>
            <a:r>
              <a:rPr lang="en-US" sz="2400" dirty="0">
                <a:ea typeface="Tahoma"/>
              </a:rPr>
              <a:t>Solution:  CONTRACTS!</a:t>
            </a:r>
          </a:p>
          <a:p>
            <a:pPr lvl="1">
              <a:lnSpc>
                <a:spcPct val="110000"/>
              </a:lnSpc>
              <a:spcBef>
                <a:spcPts val="450"/>
              </a:spcBef>
              <a:defRPr/>
            </a:pPr>
            <a:r>
              <a:rPr lang="en-US" sz="2000" dirty="0"/>
              <a:t>Caller and </a:t>
            </a:r>
            <a:r>
              <a:rPr lang="en-US" sz="2000" dirty="0" err="1"/>
              <a:t>Callee</a:t>
            </a:r>
            <a:r>
              <a:rPr lang="en-US" sz="2000" dirty="0"/>
              <a:t> must agree on the details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C468D-D75C-7F4D-ACE5-026140477D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3987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Procedure Linkage: Caller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45EF-27E8-0E4A-A379-944B9735E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08025"/>
            <a:ext cx="8763000" cy="2644775"/>
          </a:xfrm>
        </p:spPr>
        <p:txBody>
          <a:bodyPr/>
          <a:lstStyle/>
          <a:p>
            <a:pPr defTabSz="171450">
              <a:lnSpc>
                <a:spcPct val="90000"/>
              </a:lnSpc>
              <a:spcBef>
                <a:spcPct val="50000"/>
              </a:spcBef>
            </a:pPr>
            <a:r>
              <a:rPr lang="en-US" sz="2000" dirty="0">
                <a:cs typeface="Tahoma" charset="0"/>
              </a:rPr>
              <a:t>The </a:t>
            </a:r>
            <a:r>
              <a:rPr lang="en-US" sz="2000" b="1" dirty="0">
                <a:solidFill>
                  <a:srgbClr val="C00000"/>
                </a:solidFill>
                <a:cs typeface="Tahoma" charset="0"/>
              </a:rPr>
              <a:t>CALLER</a:t>
            </a:r>
            <a:r>
              <a:rPr lang="en-US" sz="2000" dirty="0">
                <a:cs typeface="Tahoma" charset="0"/>
              </a:rPr>
              <a:t> will:</a:t>
            </a:r>
          </a:p>
          <a:p>
            <a:pPr marL="342900" indent="-342900" defTabSz="171450">
              <a:lnSpc>
                <a:spcPct val="90000"/>
              </a:lnSpc>
              <a:spcBef>
                <a:spcPct val="50000"/>
              </a:spcBef>
              <a:buFont typeface="+mj-lt"/>
              <a:buAutoNum type="arabicParenR"/>
            </a:pPr>
            <a:r>
              <a:rPr lang="en-US" sz="2000" dirty="0"/>
              <a:t>Save all temp registers that it wants to survive subsequent calls in its stack frame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t0</a:t>
            </a:r>
            <a:r>
              <a:rPr lang="en-US" sz="2000" dirty="0">
                <a:solidFill>
                  <a:srgbClr val="FF0000"/>
                </a:solidFill>
              </a:rPr>
              <a:t>-$</a:t>
            </a:r>
            <a:r>
              <a:rPr lang="en-US" sz="2000" dirty="0" err="1">
                <a:solidFill>
                  <a:srgbClr val="FF0000"/>
                </a:solidFill>
              </a:rPr>
              <a:t>t9</a:t>
            </a:r>
            <a:r>
              <a:rPr lang="en-US" sz="2000" dirty="0">
                <a:solidFill>
                  <a:srgbClr val="FF0000"/>
                </a:solidFill>
              </a:rPr>
              <a:t>, $</a:t>
            </a:r>
            <a:r>
              <a:rPr lang="en-US" sz="2000" dirty="0" err="1">
                <a:solidFill>
                  <a:srgbClr val="FF0000"/>
                </a:solidFill>
              </a:rPr>
              <a:t>a0</a:t>
            </a:r>
            <a:r>
              <a:rPr lang="en-US" sz="2000" dirty="0">
                <a:solidFill>
                  <a:srgbClr val="FF0000"/>
                </a:solidFill>
              </a:rPr>
              <a:t>-$</a:t>
            </a:r>
            <a:r>
              <a:rPr lang="en-US" sz="2000" dirty="0" err="1">
                <a:solidFill>
                  <a:srgbClr val="FF0000"/>
                </a:solidFill>
              </a:rPr>
              <a:t>a3</a:t>
            </a:r>
            <a:r>
              <a:rPr lang="en-US" sz="2000" dirty="0">
                <a:solidFill>
                  <a:srgbClr val="FF0000"/>
                </a:solidFill>
              </a:rPr>
              <a:t>, and $</a:t>
            </a:r>
            <a:r>
              <a:rPr lang="en-US" sz="2000" dirty="0" err="1">
                <a:solidFill>
                  <a:srgbClr val="FF0000"/>
                </a:solidFill>
              </a:rPr>
              <a:t>v0</a:t>
            </a:r>
            <a:r>
              <a:rPr lang="en-US" sz="2000" dirty="0">
                <a:solidFill>
                  <a:srgbClr val="FF0000"/>
                </a:solidFill>
              </a:rPr>
              <a:t>-$</a:t>
            </a:r>
            <a:r>
              <a:rPr lang="en-US" sz="2000" dirty="0" err="1">
                <a:solidFill>
                  <a:srgbClr val="FF0000"/>
                </a:solidFill>
              </a:rPr>
              <a:t>v1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marL="342900" indent="-342900" defTabSz="171450">
              <a:lnSpc>
                <a:spcPct val="90000"/>
              </a:lnSpc>
              <a:spcBef>
                <a:spcPct val="50000"/>
              </a:spcBef>
              <a:buFont typeface="+mj-lt"/>
              <a:buAutoNum type="arabicParenR"/>
            </a:pPr>
            <a:r>
              <a:rPr lang="en-US" sz="2000" dirty="0"/>
              <a:t>Pass the first 4 arguments in registers </a:t>
            </a:r>
            <a:r>
              <a:rPr lang="en-US" sz="2000" b="1" dirty="0"/>
              <a:t>$</a:t>
            </a:r>
            <a:r>
              <a:rPr lang="en-US" sz="2000" b="1" dirty="0" err="1"/>
              <a:t>a0</a:t>
            </a:r>
            <a:r>
              <a:rPr lang="en-US" sz="2000" dirty="0"/>
              <a:t>-</a:t>
            </a:r>
            <a:r>
              <a:rPr lang="en-US" sz="2000" b="1" dirty="0"/>
              <a:t>$</a:t>
            </a:r>
            <a:r>
              <a:rPr lang="en-US" sz="2000" b="1" dirty="0" err="1"/>
              <a:t>a3</a:t>
            </a:r>
            <a:r>
              <a:rPr lang="en-US" sz="2000" dirty="0"/>
              <a:t>, and save subsequent arguments on stack, in </a:t>
            </a:r>
            <a:r>
              <a:rPr lang="en-US" sz="2000" u="sng" dirty="0"/>
              <a:t>reverse</a:t>
            </a:r>
            <a:r>
              <a:rPr lang="en-US" sz="2000" dirty="0"/>
              <a:t> order. </a:t>
            </a:r>
          </a:p>
          <a:p>
            <a:pPr marL="342900" indent="-342900" defTabSz="171450">
              <a:lnSpc>
                <a:spcPct val="90000"/>
              </a:lnSpc>
              <a:spcBef>
                <a:spcPct val="50000"/>
              </a:spcBef>
              <a:buFont typeface="+mj-lt"/>
              <a:buAutoNum type="arabicParenR"/>
            </a:pPr>
            <a:r>
              <a:rPr lang="en-US" sz="2000" dirty="0"/>
              <a:t>Call procedure, using a </a:t>
            </a:r>
            <a:r>
              <a:rPr lang="en-US" sz="2000" b="1" dirty="0" err="1"/>
              <a:t>jal</a:t>
            </a:r>
            <a:r>
              <a:rPr lang="en-US" sz="2000" dirty="0"/>
              <a:t> instruction (places return address in </a:t>
            </a:r>
            <a:r>
              <a:rPr lang="en-US" sz="2000" b="1" dirty="0"/>
              <a:t>$</a:t>
            </a:r>
            <a:r>
              <a:rPr lang="en-US" sz="2000" b="1" dirty="0" err="1"/>
              <a:t>ra</a:t>
            </a:r>
            <a:r>
              <a:rPr lang="en-US" sz="2000" dirty="0"/>
              <a:t>).</a:t>
            </a:r>
          </a:p>
          <a:p>
            <a:pPr marL="342900" indent="-342900" defTabSz="171450">
              <a:lnSpc>
                <a:spcPct val="90000"/>
              </a:lnSpc>
              <a:spcBef>
                <a:spcPct val="50000"/>
              </a:spcBef>
              <a:buFont typeface="+mj-lt"/>
              <a:buAutoNum type="arabicParenR"/>
            </a:pPr>
            <a:r>
              <a:rPr lang="en-US" sz="2000" dirty="0"/>
              <a:t>Access procedure’</a:t>
            </a:r>
            <a:r>
              <a:rPr lang="en-US" altLang="ja-JP" sz="2000" dirty="0"/>
              <a:t>s return values in </a:t>
            </a:r>
            <a:r>
              <a:rPr lang="en-US" altLang="ja-JP" sz="2000" b="1" dirty="0"/>
              <a:t>$</a:t>
            </a:r>
            <a:r>
              <a:rPr lang="en-US" altLang="ja-JP" sz="2000" b="1" dirty="0" err="1"/>
              <a:t>v0</a:t>
            </a:r>
            <a:r>
              <a:rPr lang="en-US" altLang="ja-JP" sz="2000" dirty="0"/>
              <a:t>-</a:t>
            </a:r>
            <a:r>
              <a:rPr lang="en-US" altLang="ja-JP" sz="2000" b="1" dirty="0"/>
              <a:t>$</a:t>
            </a:r>
            <a:r>
              <a:rPr lang="en-US" altLang="ja-JP" sz="2000" b="1" dirty="0" err="1"/>
              <a:t>v1</a:t>
            </a:r>
            <a:endParaRPr lang="en-US" sz="2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981B32-6631-C04B-B04E-B5C5DFC4DEC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82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Tahoma"/>
              </a:rPr>
              <a:t>What are Procedures?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Tahoma"/>
              </a:rPr>
              <a:t>a.k.a. functions, methods, and subroutines</a:t>
            </a:r>
          </a:p>
          <a:p>
            <a:pPr>
              <a:defRPr/>
            </a:pPr>
            <a:endParaRPr lang="en-US" dirty="0">
              <a:ea typeface="Tahoma"/>
            </a:endParaRPr>
          </a:p>
          <a:p>
            <a:pPr>
              <a:defRPr/>
            </a:pPr>
            <a:r>
              <a:rPr lang="en-US" i="1" dirty="0">
                <a:ea typeface="Tahoma"/>
              </a:rPr>
              <a:t>An independent code module that fulfills some concrete task and is referenced within a larger body of source code</a:t>
            </a:r>
          </a:p>
          <a:p>
            <a:pPr>
              <a:defRPr/>
            </a:pPr>
            <a:endParaRPr lang="en-US" dirty="0">
              <a:ea typeface="Tahoma"/>
            </a:endParaRPr>
          </a:p>
          <a:p>
            <a:pPr>
              <a:defRPr/>
            </a:pPr>
            <a:r>
              <a:rPr lang="en-US" dirty="0">
                <a:ea typeface="Tahoma"/>
              </a:rPr>
              <a:t>Key Idea:</a:t>
            </a:r>
          </a:p>
          <a:p>
            <a:pPr lvl="1">
              <a:defRPr/>
            </a:pPr>
            <a:r>
              <a:rPr lang="en-US" dirty="0"/>
              <a:t>main routine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b="1" u="sng" dirty="0"/>
              <a:t>calls</a:t>
            </a:r>
            <a:r>
              <a:rPr lang="en-US" dirty="0"/>
              <a:t> a procedure </a:t>
            </a:r>
            <a:r>
              <a:rPr lang="en-US" i="1" dirty="0"/>
              <a:t>P</a:t>
            </a:r>
          </a:p>
          <a:p>
            <a:pPr lvl="1">
              <a:defRPr/>
            </a:pPr>
            <a:r>
              <a:rPr lang="en-US" i="1" dirty="0"/>
              <a:t>P</a:t>
            </a:r>
            <a:r>
              <a:rPr lang="en-US" dirty="0"/>
              <a:t> does some work, then </a:t>
            </a:r>
            <a:r>
              <a:rPr lang="en-US" b="1" u="sng" dirty="0"/>
              <a:t>returns</a:t>
            </a:r>
            <a:r>
              <a:rPr lang="en-US" dirty="0"/>
              <a:t> to </a:t>
            </a:r>
            <a:r>
              <a:rPr lang="en-US" i="1" dirty="0"/>
              <a:t>M</a:t>
            </a:r>
            <a:endParaRPr lang="en-US" dirty="0"/>
          </a:p>
          <a:p>
            <a:pPr lvl="2">
              <a:defRPr/>
            </a:pPr>
            <a:r>
              <a:rPr lang="en-US" dirty="0"/>
              <a:t>execution in </a:t>
            </a:r>
            <a:r>
              <a:rPr lang="en-US" i="1" dirty="0"/>
              <a:t>M</a:t>
            </a:r>
            <a:r>
              <a:rPr lang="en-US" dirty="0"/>
              <a:t> picks up where left off</a:t>
            </a:r>
          </a:p>
          <a:p>
            <a:pPr lvl="2">
              <a:defRPr/>
            </a:pPr>
            <a:r>
              <a:rPr lang="en-US" dirty="0"/>
              <a:t>i.e., the instruction in </a:t>
            </a:r>
            <a:r>
              <a:rPr lang="en-US" i="1" dirty="0"/>
              <a:t>M</a:t>
            </a:r>
            <a:r>
              <a:rPr lang="en-US" dirty="0"/>
              <a:t> right after the one that called </a:t>
            </a:r>
            <a:r>
              <a:rPr lang="en-US" i="1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C468D-D75C-7F4D-ACE5-026140477DF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127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Procedure Linkage: </a:t>
            </a:r>
            <a:r>
              <a:rPr lang="en-US" dirty="0" err="1">
                <a:latin typeface="Tahoma" charset="0"/>
                <a:ea typeface="Tahoma"/>
              </a:rPr>
              <a:t>Callee</a:t>
            </a:r>
            <a:r>
              <a:rPr lang="en-US" dirty="0">
                <a:latin typeface="Tahoma" charset="0"/>
                <a:ea typeface="Tahoma"/>
              </a:rPr>
              <a:t>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DC3E6-9BFA-D849-8C51-8874BC12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Tahoma" charset="0"/>
              </a:rPr>
              <a:t>If needed the </a:t>
            </a:r>
            <a:r>
              <a:rPr lang="en-US" sz="2000" dirty="0" err="1">
                <a:solidFill>
                  <a:srgbClr val="00B050"/>
                </a:solidFill>
                <a:cs typeface="Tahoma" charset="0"/>
              </a:rPr>
              <a:t>CALLEE</a:t>
            </a:r>
            <a:r>
              <a:rPr lang="en-US" sz="2000" dirty="0">
                <a:cs typeface="Tahoma" charset="0"/>
              </a:rPr>
              <a:t> will: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Tahoma" charset="0"/>
              </a:rPr>
              <a:t>1) Allocate a stack frame with space for saved registers, local variables, and spilled </a:t>
            </a:r>
            <a:r>
              <a:rPr lang="en-US" sz="2000" dirty="0" err="1">
                <a:cs typeface="Tahoma" charset="0"/>
              </a:rPr>
              <a:t>args</a:t>
            </a:r>
            <a:endParaRPr lang="en-US" sz="2000" dirty="0">
              <a:cs typeface="Tahoma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Tahoma" charset="0"/>
              </a:rPr>
              <a:t>2) Save any </a:t>
            </a:r>
            <a:r>
              <a:rPr lang="ja-JP" altLang="en-US" sz="2000">
                <a:cs typeface="Tahoma" charset="0"/>
              </a:rPr>
              <a:t>“</a:t>
            </a:r>
            <a:r>
              <a:rPr lang="en-US" altLang="ja-JP" sz="2000" dirty="0">
                <a:cs typeface="Tahoma" charset="0"/>
              </a:rPr>
              <a:t>preserved</a:t>
            </a:r>
            <a:r>
              <a:rPr lang="ja-JP" altLang="en-US" sz="2000">
                <a:cs typeface="Tahoma" charset="0"/>
              </a:rPr>
              <a:t>”</a:t>
            </a:r>
            <a:r>
              <a:rPr lang="en-US" altLang="ja-JP" sz="2000" dirty="0">
                <a:cs typeface="Tahoma" charset="0"/>
              </a:rPr>
              <a:t> registers used: (</a:t>
            </a:r>
            <a:r>
              <a:rPr lang="en-US" altLang="ja-JP" sz="2000" b="1" dirty="0">
                <a:cs typeface="Tahoma" charset="0"/>
              </a:rPr>
              <a:t>$</a:t>
            </a:r>
            <a:r>
              <a:rPr lang="en-US" altLang="ja-JP" sz="2000" b="1" dirty="0" err="1">
                <a:cs typeface="Tahoma" charset="0"/>
              </a:rPr>
              <a:t>ra</a:t>
            </a:r>
            <a:r>
              <a:rPr lang="en-US" altLang="ja-JP" sz="2000" dirty="0">
                <a:cs typeface="Tahoma" charset="0"/>
              </a:rPr>
              <a:t>, </a:t>
            </a:r>
            <a:r>
              <a:rPr lang="en-US" altLang="ja-JP" sz="2000" b="1" dirty="0">
                <a:cs typeface="Tahoma" charset="0"/>
              </a:rPr>
              <a:t>$</a:t>
            </a:r>
            <a:r>
              <a:rPr lang="en-US" altLang="ja-JP" sz="2000" b="1" dirty="0" err="1">
                <a:cs typeface="Tahoma" charset="0"/>
              </a:rPr>
              <a:t>sp</a:t>
            </a:r>
            <a:r>
              <a:rPr lang="en-US" altLang="ja-JP" sz="2000" dirty="0">
                <a:cs typeface="Tahoma" charset="0"/>
              </a:rPr>
              <a:t>, </a:t>
            </a:r>
            <a:r>
              <a:rPr lang="en-US" altLang="ja-JP" sz="2000" b="1" dirty="0">
                <a:cs typeface="Tahoma" charset="0"/>
              </a:rPr>
              <a:t>$</a:t>
            </a:r>
            <a:r>
              <a:rPr lang="en-US" altLang="ja-JP" sz="2000" b="1" dirty="0" err="1">
                <a:cs typeface="Tahoma" charset="0"/>
              </a:rPr>
              <a:t>fp</a:t>
            </a:r>
            <a:r>
              <a:rPr lang="en-US" altLang="ja-JP" sz="2000" dirty="0">
                <a:cs typeface="Tahoma" charset="0"/>
              </a:rPr>
              <a:t>, </a:t>
            </a:r>
            <a:r>
              <a:rPr lang="en-US" altLang="ja-JP" sz="2000" b="1" dirty="0">
                <a:cs typeface="Tahoma" charset="0"/>
              </a:rPr>
              <a:t>$</a:t>
            </a:r>
            <a:r>
              <a:rPr lang="en-US" altLang="ja-JP" sz="2000" b="1" dirty="0" err="1">
                <a:cs typeface="Tahoma" charset="0"/>
              </a:rPr>
              <a:t>gp</a:t>
            </a:r>
            <a:r>
              <a:rPr lang="en-US" altLang="ja-JP" sz="2000" dirty="0">
                <a:cs typeface="Tahoma" charset="0"/>
              </a:rPr>
              <a:t>, </a:t>
            </a:r>
            <a:r>
              <a:rPr lang="en-US" altLang="ja-JP" sz="2000" b="1" dirty="0">
                <a:cs typeface="Tahoma" charset="0"/>
              </a:rPr>
              <a:t>$</a:t>
            </a:r>
            <a:r>
              <a:rPr lang="en-US" altLang="ja-JP" sz="2000" b="1" dirty="0" err="1">
                <a:cs typeface="Tahoma" charset="0"/>
              </a:rPr>
              <a:t>s0</a:t>
            </a:r>
            <a:r>
              <a:rPr lang="en-US" altLang="ja-JP" sz="2000" b="1" dirty="0">
                <a:cs typeface="Tahoma" charset="0"/>
              </a:rPr>
              <a:t>-$</a:t>
            </a:r>
            <a:r>
              <a:rPr lang="en-US" altLang="ja-JP" sz="2000" b="1" dirty="0" err="1">
                <a:cs typeface="Tahoma" charset="0"/>
              </a:rPr>
              <a:t>s7</a:t>
            </a:r>
            <a:r>
              <a:rPr lang="en-US" altLang="ja-JP" sz="2000" dirty="0">
                <a:cs typeface="Tahoma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Tahoma" charset="0"/>
              </a:rPr>
              <a:t>3) If </a:t>
            </a:r>
            <a:r>
              <a:rPr lang="en-US" sz="2000" dirty="0" err="1">
                <a:solidFill>
                  <a:srgbClr val="00B050"/>
                </a:solidFill>
                <a:cs typeface="Tahoma" charset="0"/>
              </a:rPr>
              <a:t>CALLEE</a:t>
            </a:r>
            <a:r>
              <a:rPr lang="en-US" sz="2000" dirty="0">
                <a:cs typeface="Tahoma" charset="0"/>
              </a:rPr>
              <a:t> has local variables -or- needs access to </a:t>
            </a:r>
            <a:r>
              <a:rPr lang="en-US" sz="2000" dirty="0" err="1">
                <a:cs typeface="Tahoma" charset="0"/>
              </a:rPr>
              <a:t>args</a:t>
            </a:r>
            <a:r>
              <a:rPr lang="en-US" sz="2000" dirty="0">
                <a:cs typeface="Tahoma" charset="0"/>
              </a:rPr>
              <a:t> on the stack, save </a:t>
            </a:r>
            <a:r>
              <a:rPr lang="en-US" sz="2000" dirty="0" err="1">
                <a:solidFill>
                  <a:srgbClr val="C00000"/>
                </a:solidFill>
                <a:cs typeface="Tahoma" charset="0"/>
              </a:rPr>
              <a:t>CALLER</a:t>
            </a:r>
            <a:r>
              <a:rPr lang="en-US" sz="2000" dirty="0" err="1">
                <a:cs typeface="Tahoma" charset="0"/>
              </a:rPr>
              <a:t>’</a:t>
            </a:r>
            <a:r>
              <a:rPr lang="en-US" altLang="ja-JP" sz="2000" dirty="0" err="1">
                <a:cs typeface="Tahoma" charset="0"/>
              </a:rPr>
              <a:t>s</a:t>
            </a:r>
            <a:r>
              <a:rPr lang="en-US" altLang="ja-JP" sz="2000" dirty="0">
                <a:cs typeface="Tahoma" charset="0"/>
              </a:rPr>
              <a:t> frame pointer and set </a:t>
            </a:r>
            <a:r>
              <a:rPr lang="en-US" altLang="ja-JP" sz="2000" b="1" dirty="0">
                <a:cs typeface="Tahoma" charset="0"/>
              </a:rPr>
              <a:t>$</a:t>
            </a:r>
            <a:r>
              <a:rPr lang="en-US" altLang="ja-JP" sz="2000" b="1" dirty="0" err="1">
                <a:cs typeface="Tahoma" charset="0"/>
              </a:rPr>
              <a:t>fp</a:t>
            </a:r>
            <a:r>
              <a:rPr lang="en-US" altLang="ja-JP" sz="2000" dirty="0">
                <a:cs typeface="Tahoma" charset="0"/>
              </a:rPr>
              <a:t> to 1</a:t>
            </a:r>
            <a:r>
              <a:rPr lang="en-US" altLang="ja-JP" sz="2000" baseline="30000" dirty="0">
                <a:cs typeface="Tahoma" charset="0"/>
              </a:rPr>
              <a:t>st</a:t>
            </a:r>
            <a:r>
              <a:rPr lang="en-US" altLang="ja-JP" sz="2000" dirty="0">
                <a:cs typeface="Tahoma" charset="0"/>
              </a:rPr>
              <a:t> entry of </a:t>
            </a:r>
            <a:r>
              <a:rPr lang="en-US" altLang="ja-JP" sz="2000" dirty="0" err="1">
                <a:solidFill>
                  <a:srgbClr val="00B050"/>
                </a:solidFill>
                <a:cs typeface="Tahoma" charset="0"/>
              </a:rPr>
              <a:t>CALLEE</a:t>
            </a:r>
            <a:r>
              <a:rPr lang="en-US" altLang="ja-JP" sz="2000" dirty="0" err="1">
                <a:cs typeface="Tahoma" charset="0"/>
              </a:rPr>
              <a:t>’s</a:t>
            </a:r>
            <a:r>
              <a:rPr lang="en-US" altLang="ja-JP" sz="2000" dirty="0">
                <a:cs typeface="Tahoma" charset="0"/>
              </a:rPr>
              <a:t> stack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4) EXECUTE procedure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5) Place return values in </a:t>
            </a:r>
            <a:r>
              <a:rPr lang="en-US" sz="2000" b="1" dirty="0"/>
              <a:t>$</a:t>
            </a:r>
            <a:r>
              <a:rPr lang="en-US" sz="2000" b="1" dirty="0" err="1"/>
              <a:t>v0</a:t>
            </a:r>
            <a:r>
              <a:rPr lang="en-US" sz="2000" dirty="0"/>
              <a:t>-</a:t>
            </a:r>
            <a:r>
              <a:rPr lang="en-US" sz="2000" b="1" dirty="0"/>
              <a:t>$</a:t>
            </a:r>
            <a:r>
              <a:rPr lang="en-US" sz="2000" b="1" dirty="0" err="1"/>
              <a:t>v1</a:t>
            </a:r>
            <a:endParaRPr lang="en-US" sz="2000" b="1" dirty="0"/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6) Restore saved registers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7) Fix </a:t>
            </a:r>
            <a:r>
              <a:rPr lang="en-US" sz="2000" b="1" dirty="0"/>
              <a:t>$</a:t>
            </a:r>
            <a:r>
              <a:rPr lang="en-US" sz="2000" b="1" dirty="0" err="1"/>
              <a:t>sp</a:t>
            </a:r>
            <a:r>
              <a:rPr lang="en-US" sz="2000" dirty="0"/>
              <a:t> to its original value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8) Return to </a:t>
            </a:r>
            <a:r>
              <a:rPr lang="en-US" sz="2000" dirty="0">
                <a:solidFill>
                  <a:srgbClr val="C00000"/>
                </a:solidFill>
              </a:rPr>
              <a:t>CALLER</a:t>
            </a:r>
            <a:r>
              <a:rPr lang="en-US" sz="2000" dirty="0"/>
              <a:t> with </a:t>
            </a:r>
            <a:r>
              <a:rPr lang="en-US" sz="2000" b="1" dirty="0" err="1"/>
              <a:t>jr</a:t>
            </a:r>
            <a:r>
              <a:rPr lang="en-US" sz="2000" b="1" dirty="0"/>
              <a:t> $</a:t>
            </a:r>
            <a:r>
              <a:rPr lang="en-US" sz="2000" b="1" dirty="0" err="1"/>
              <a:t>ra</a:t>
            </a:r>
            <a:endParaRPr lang="en-US" sz="2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981B32-6631-C04B-B04E-B5C5DFC4DEC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3468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Tahoma"/>
              </a:rPr>
              <a:t>Why Use Procedures?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Tahoma"/>
              </a:rPr>
              <a:t>Readability</a:t>
            </a:r>
          </a:p>
          <a:p>
            <a:pPr lvl="1">
              <a:defRPr/>
            </a:pPr>
            <a:r>
              <a:rPr lang="en-US" dirty="0"/>
              <a:t>divide up long program into smaller procedures</a:t>
            </a:r>
          </a:p>
          <a:p>
            <a:pPr>
              <a:defRPr/>
            </a:pPr>
            <a:endParaRPr lang="en-US" dirty="0">
              <a:ea typeface="Tahoma"/>
            </a:endParaRPr>
          </a:p>
          <a:p>
            <a:pPr>
              <a:defRPr/>
            </a:pPr>
            <a:r>
              <a:rPr lang="en-US" dirty="0">
                <a:ea typeface="Tahoma"/>
              </a:rPr>
              <a:t>Reusability</a:t>
            </a:r>
          </a:p>
          <a:p>
            <a:pPr lvl="1">
              <a:defRPr/>
            </a:pPr>
            <a:r>
              <a:rPr lang="en-US" dirty="0"/>
              <a:t>call same procedure from many parts of code</a:t>
            </a:r>
          </a:p>
          <a:p>
            <a:pPr lvl="1">
              <a:defRPr/>
            </a:pPr>
            <a:r>
              <a:rPr lang="en-US" dirty="0"/>
              <a:t>programmers can use each others’ code</a:t>
            </a:r>
          </a:p>
          <a:p>
            <a:pPr>
              <a:defRPr/>
            </a:pPr>
            <a:endParaRPr lang="en-US" dirty="0">
              <a:ea typeface="Tahoma"/>
            </a:endParaRPr>
          </a:p>
          <a:p>
            <a:pPr>
              <a:defRPr/>
            </a:pPr>
            <a:r>
              <a:rPr lang="en-US" dirty="0" err="1">
                <a:ea typeface="Tahoma"/>
              </a:rPr>
              <a:t>Parameterizability</a:t>
            </a:r>
            <a:endParaRPr lang="en-US" dirty="0">
              <a:ea typeface="Tahoma"/>
            </a:endParaRPr>
          </a:p>
          <a:p>
            <a:pPr lvl="1">
              <a:defRPr/>
            </a:pPr>
            <a:r>
              <a:rPr lang="en-US" dirty="0"/>
              <a:t>same function can be called with different arguments/parameters at runtime</a:t>
            </a:r>
          </a:p>
          <a:p>
            <a:pPr>
              <a:defRPr/>
            </a:pPr>
            <a:endParaRPr lang="en-US" dirty="0">
              <a:ea typeface="Tahoma"/>
            </a:endParaRPr>
          </a:p>
          <a:p>
            <a:pPr>
              <a:defRPr/>
            </a:pPr>
            <a:r>
              <a:rPr lang="en-US" dirty="0">
                <a:ea typeface="Tahoma"/>
              </a:rPr>
              <a:t>Any other reason…?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C468D-D75C-7F4D-ACE5-026140477DF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2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And It </a:t>
            </a:r>
            <a:r>
              <a:rPr lang="ja-JP" altLang="en-US" dirty="0">
                <a:latin typeface="Tahoma" charset="0"/>
                <a:ea typeface="Tahoma"/>
              </a:rPr>
              <a:t>“</a:t>
            </a:r>
            <a:r>
              <a:rPr lang="en-US" dirty="0">
                <a:latin typeface="Tahoma" charset="0"/>
                <a:ea typeface="Tahoma"/>
              </a:rPr>
              <a:t>Sort Of</a:t>
            </a:r>
            <a:r>
              <a:rPr lang="ja-JP" altLang="en-US" dirty="0">
                <a:latin typeface="Tahoma" charset="0"/>
                <a:ea typeface="Tahoma"/>
              </a:rPr>
              <a:t>”</a:t>
            </a:r>
            <a:r>
              <a:rPr lang="en-US" dirty="0">
                <a:latin typeface="Tahoma" charset="0"/>
                <a:ea typeface="Tahoma"/>
              </a:rPr>
              <a:t> Works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03909" y="594014"/>
            <a:ext cx="3629891" cy="5692775"/>
          </a:xfrm>
        </p:spPr>
        <p:txBody>
          <a:bodyPr/>
          <a:lstStyle/>
          <a:p>
            <a:pPr eaLnBrk="1" hangingPunct="1">
              <a:spcAft>
                <a:spcPts val="1200"/>
              </a:spcAft>
              <a:defRPr/>
            </a:pPr>
            <a:r>
              <a:rPr lang="en-US" sz="2400" b="1" dirty="0">
                <a:ea typeface="Menlo" panose="020B0609030804020204" pitchFamily="49" charset="0"/>
                <a:cs typeface="Consolas" panose="020B0609020204030204" pitchFamily="49" charset="0"/>
              </a:rPr>
              <a:t>Example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globl</a:t>
            </a: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x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.data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x:   .word 9</a:t>
            </a:r>
          </a:p>
          <a:p>
            <a:pPr eaLnBrk="1" hangingPunct="1">
              <a:buFont typeface="Wingdings 2" charset="0"/>
              <a:buNone/>
              <a:defRPr/>
            </a:pPr>
            <a:endParaRPr lang="en-US" sz="1600" dirty="0"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globl</a:t>
            </a: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fee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.text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fee: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add   $v0,$a0,$a0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$v0,$v0,-1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jr</a:t>
            </a: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$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ra</a:t>
            </a:r>
            <a:endParaRPr lang="en-US" sz="1600" dirty="0"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eaLnBrk="1" hangingPunct="1">
              <a:buFont typeface="Wingdings 2" charset="0"/>
              <a:buNone/>
              <a:defRPr/>
            </a:pPr>
            <a:endParaRPr lang="en-US" sz="1600" dirty="0"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globl</a:t>
            </a: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main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.text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main: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lw</a:t>
            </a: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 $a0,x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jal</a:t>
            </a: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fee</a:t>
            </a:r>
          </a:p>
          <a:p>
            <a:pPr eaLnBrk="1" hangingPunct="1">
              <a:buFont typeface="Wingdings 2" charset="0"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jr</a:t>
            </a:r>
            <a:r>
              <a:rPr lang="en-US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 $</a:t>
            </a:r>
            <a:r>
              <a:rPr lang="en-US" sz="1600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ra</a:t>
            </a:r>
            <a:endParaRPr lang="en-US" sz="1600" dirty="0"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C468D-D75C-7F4D-ACE5-026140477DF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29699" name="Text Box 9"/>
          <p:cNvSpPr txBox="1">
            <a:spLocks noChangeArrowheads="1"/>
          </p:cNvSpPr>
          <p:nvPr/>
        </p:nvSpPr>
        <p:spPr bwMode="auto">
          <a:xfrm>
            <a:off x="3164752" y="5038725"/>
            <a:ext cx="1211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3200" b="0" dirty="0">
                <a:solidFill>
                  <a:srgbClr val="C00000"/>
                </a:solidFill>
                <a:latin typeface="Tahoma" charset="0"/>
                <a:cs typeface="Tahoma" charset="0"/>
              </a:rPr>
              <a:t>Caller</a:t>
            </a:r>
          </a:p>
        </p:txBody>
      </p:sp>
      <p:sp>
        <p:nvSpPr>
          <p:cNvPr id="29700" name="Rectangle 11"/>
          <p:cNvSpPr>
            <a:spLocks noChangeArrowheads="1"/>
          </p:cNvSpPr>
          <p:nvPr/>
        </p:nvSpPr>
        <p:spPr bwMode="auto">
          <a:xfrm>
            <a:off x="220662" y="3048000"/>
            <a:ext cx="2827338" cy="1203366"/>
          </a:xfrm>
          <a:prstGeom prst="rect">
            <a:avLst/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29701" name="Text Box 12"/>
          <p:cNvSpPr txBox="1">
            <a:spLocks noChangeArrowheads="1"/>
          </p:cNvSpPr>
          <p:nvPr/>
        </p:nvSpPr>
        <p:spPr bwMode="auto">
          <a:xfrm>
            <a:off x="3115016" y="2910032"/>
            <a:ext cx="12684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3200" b="0" dirty="0" err="1">
                <a:solidFill>
                  <a:srgbClr val="00B050"/>
                </a:solidFill>
                <a:latin typeface="Tahoma" charset="0"/>
                <a:cs typeface="Tahoma" charset="0"/>
              </a:rPr>
              <a:t>Callee</a:t>
            </a:r>
            <a:endParaRPr lang="en-US" sz="3200" b="0" dirty="0">
              <a:solidFill>
                <a:srgbClr val="00B050"/>
              </a:solidFill>
              <a:latin typeface="Tahoma" charset="0"/>
              <a:cs typeface="Tahoma" charset="0"/>
            </a:endParaRPr>
          </a:p>
        </p:txBody>
      </p:sp>
      <p:sp>
        <p:nvSpPr>
          <p:cNvPr id="29702" name="Text Box 14"/>
          <p:cNvSpPr txBox="1">
            <a:spLocks noChangeArrowheads="1"/>
          </p:cNvSpPr>
          <p:nvPr/>
        </p:nvSpPr>
        <p:spPr bwMode="auto">
          <a:xfrm>
            <a:off x="5327853" y="1983734"/>
            <a:ext cx="3825875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l"/>
            <a:r>
              <a:rPr lang="en-US" sz="2000" b="0" dirty="0">
                <a:latin typeface="+mn-lt"/>
                <a:cs typeface="Tahoma" charset="0"/>
              </a:rPr>
              <a:t>Works for special cases where the </a:t>
            </a:r>
            <a:r>
              <a:rPr lang="en-US" sz="2000" b="0" dirty="0" err="1">
                <a:latin typeface="+mn-lt"/>
                <a:cs typeface="Tahoma" charset="0"/>
              </a:rPr>
              <a:t>Callee</a:t>
            </a:r>
            <a:r>
              <a:rPr lang="en-US" sz="2000" b="0" dirty="0">
                <a:latin typeface="+mn-lt"/>
                <a:cs typeface="Tahoma" charset="0"/>
              </a:rPr>
              <a:t> needs few resources and calls no other functions. </a:t>
            </a:r>
            <a:br>
              <a:rPr lang="en-US" sz="2000" b="0" dirty="0">
                <a:latin typeface="+mn-lt"/>
                <a:cs typeface="Tahoma" charset="0"/>
              </a:rPr>
            </a:br>
            <a:endParaRPr lang="en-US" sz="900" b="0" dirty="0">
              <a:latin typeface="+mn-lt"/>
              <a:cs typeface="Tahoma" charset="0"/>
            </a:endParaRPr>
          </a:p>
          <a:p>
            <a:pPr algn="l"/>
            <a:endParaRPr lang="en-US" sz="2000" b="0" dirty="0">
              <a:latin typeface="+mn-lt"/>
              <a:cs typeface="Tahoma" charset="0"/>
            </a:endParaRPr>
          </a:p>
          <a:p>
            <a:pPr algn="l"/>
            <a:r>
              <a:rPr lang="en-US" sz="2000" b="0" dirty="0">
                <a:latin typeface="+mn-lt"/>
                <a:cs typeface="Tahoma" charset="0"/>
              </a:rPr>
              <a:t>This type of function is called a </a:t>
            </a:r>
            <a:r>
              <a:rPr lang="en-US" sz="2000" b="0" dirty="0">
                <a:solidFill>
                  <a:srgbClr val="FF3300"/>
                </a:solidFill>
                <a:latin typeface="+mn-lt"/>
                <a:cs typeface="Tahoma" charset="0"/>
              </a:rPr>
              <a:t>LEAF</a:t>
            </a:r>
            <a:r>
              <a:rPr lang="en-US" sz="2000" b="0" dirty="0">
                <a:latin typeface="+mn-lt"/>
                <a:cs typeface="Tahoma" charset="0"/>
              </a:rPr>
              <a:t> function.</a:t>
            </a:r>
          </a:p>
          <a:p>
            <a:pPr algn="l"/>
            <a:endParaRPr lang="en-US" sz="1200" b="0" dirty="0">
              <a:latin typeface="+mn-lt"/>
              <a:cs typeface="Tahoma" charset="0"/>
            </a:endParaRPr>
          </a:p>
          <a:p>
            <a:pPr algn="l"/>
            <a:endParaRPr lang="en-US" sz="2000" b="0" dirty="0">
              <a:latin typeface="+mn-lt"/>
              <a:cs typeface="Tahoma" charset="0"/>
            </a:endParaRPr>
          </a:p>
          <a:p>
            <a:pPr algn="l"/>
            <a:r>
              <a:rPr lang="en-US" sz="2000" b="0" dirty="0">
                <a:latin typeface="+mn-lt"/>
                <a:cs typeface="Tahoma" charset="0"/>
              </a:rPr>
              <a:t>But there are lots of issues:</a:t>
            </a:r>
          </a:p>
          <a:p>
            <a:pPr marL="342900" indent="-342900" algn="l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  <a:cs typeface="Tahoma" charset="0"/>
              </a:rPr>
              <a:t>How can fee call functions?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  <a:cs typeface="Tahoma" charset="0"/>
              </a:rPr>
              <a:t>More than 4 arguments?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  <a:cs typeface="Tahoma" charset="0"/>
              </a:rPr>
              <a:t>Local variables?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  <a:cs typeface="Tahoma" charset="0"/>
              </a:rPr>
              <a:t>Where will main return to?</a:t>
            </a:r>
          </a:p>
        </p:txBody>
      </p:sp>
      <p:sp>
        <p:nvSpPr>
          <p:cNvPr id="29703" name="Rectangle 15"/>
          <p:cNvSpPr>
            <a:spLocks noChangeArrowheads="1"/>
          </p:cNvSpPr>
          <p:nvPr/>
        </p:nvSpPr>
        <p:spPr bwMode="auto">
          <a:xfrm>
            <a:off x="220662" y="5105400"/>
            <a:ext cx="2827337" cy="1200150"/>
          </a:xfrm>
          <a:prstGeom prst="rect">
            <a:avLst/>
          </a:prstGeom>
          <a:solidFill>
            <a:srgbClr val="FF0000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>
              <a:solidFill>
                <a:srgbClr val="C00000"/>
              </a:solidFill>
              <a:latin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38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Tahoma"/>
              </a:rPr>
              <a:t>Using Procedures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08025"/>
            <a:ext cx="8763000" cy="503129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Tahoma"/>
              </a:rPr>
              <a:t>A </a:t>
            </a:r>
            <a:r>
              <a:rPr lang="ja-JP" altLang="en-US" dirty="0">
                <a:ea typeface="Tahoma"/>
              </a:rPr>
              <a:t>“</a:t>
            </a:r>
            <a:r>
              <a:rPr lang="en-US" dirty="0">
                <a:ea typeface="Tahoma"/>
              </a:rPr>
              <a:t>calling</a:t>
            </a:r>
            <a:r>
              <a:rPr lang="ja-JP" altLang="en-US" dirty="0">
                <a:ea typeface="Tahoma"/>
              </a:rPr>
              <a:t>”</a:t>
            </a:r>
            <a:r>
              <a:rPr lang="en-US" dirty="0">
                <a:ea typeface="Tahoma"/>
              </a:rPr>
              <a:t> program (</a:t>
            </a:r>
            <a:r>
              <a:rPr lang="en-US" dirty="0">
                <a:solidFill>
                  <a:srgbClr val="C00000"/>
                </a:solidFill>
                <a:ea typeface="Tahoma"/>
              </a:rPr>
              <a:t>Caller</a:t>
            </a:r>
            <a:r>
              <a:rPr lang="en-US" dirty="0">
                <a:ea typeface="Tahoma"/>
              </a:rPr>
              <a:t>) must:</a:t>
            </a:r>
          </a:p>
          <a:p>
            <a:pPr lvl="1" eaLnBrk="1" hangingPunct="1">
              <a:defRPr/>
            </a:pPr>
            <a:r>
              <a:rPr lang="en-US" dirty="0"/>
              <a:t>Provide procedure “parameters” / “arguments”</a:t>
            </a:r>
          </a:p>
          <a:p>
            <a:pPr lvl="2" eaLnBrk="1" hangingPunct="1">
              <a:defRPr/>
            </a:pPr>
            <a:r>
              <a:rPr lang="en-US" dirty="0"/>
              <a:t>put the arguments in a place where the procedure can access them</a:t>
            </a:r>
          </a:p>
          <a:p>
            <a:pPr lvl="1" eaLnBrk="1" hangingPunct="1">
              <a:defRPr/>
            </a:pPr>
            <a:r>
              <a:rPr lang="en-US" dirty="0"/>
              <a:t>Transfer control to the procedure</a:t>
            </a:r>
          </a:p>
          <a:p>
            <a:pPr lvl="2" eaLnBrk="1" hangingPunct="1">
              <a:defRPr/>
            </a:pPr>
            <a:r>
              <a:rPr lang="en-US" dirty="0"/>
              <a:t>jump to it</a:t>
            </a:r>
          </a:p>
          <a:p>
            <a:pPr lvl="2"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>
                <a:ea typeface="Tahoma"/>
              </a:rPr>
              <a:t>A </a:t>
            </a:r>
            <a:r>
              <a:rPr lang="ja-JP" altLang="en-US" dirty="0">
                <a:ea typeface="Tahoma"/>
              </a:rPr>
              <a:t>“</a:t>
            </a:r>
            <a:r>
              <a:rPr lang="en-US" dirty="0">
                <a:ea typeface="Tahoma"/>
              </a:rPr>
              <a:t>called</a:t>
            </a:r>
            <a:r>
              <a:rPr lang="ja-JP" altLang="en-US" dirty="0">
                <a:ea typeface="Tahoma"/>
              </a:rPr>
              <a:t>”</a:t>
            </a:r>
            <a:r>
              <a:rPr lang="en-US" dirty="0">
                <a:ea typeface="Tahoma"/>
              </a:rPr>
              <a:t> procedure (</a:t>
            </a:r>
            <a:r>
              <a:rPr lang="en-US" dirty="0" err="1">
                <a:solidFill>
                  <a:srgbClr val="00B050"/>
                </a:solidFill>
                <a:ea typeface="Tahoma"/>
              </a:rPr>
              <a:t>Callee</a:t>
            </a:r>
            <a:r>
              <a:rPr lang="en-US" dirty="0">
                <a:ea typeface="Tahoma"/>
              </a:rPr>
              <a:t>) must:</a:t>
            </a:r>
          </a:p>
          <a:p>
            <a:pPr lvl="1" eaLnBrk="1" hangingPunct="1">
              <a:defRPr/>
            </a:pPr>
            <a:r>
              <a:rPr lang="en-US" dirty="0"/>
              <a:t>Acquire the resources needed to perform the function</a:t>
            </a:r>
          </a:p>
          <a:p>
            <a:pPr lvl="1" eaLnBrk="1" hangingPunct="1">
              <a:defRPr/>
            </a:pPr>
            <a:r>
              <a:rPr lang="en-US" dirty="0"/>
              <a:t>Perform the function</a:t>
            </a:r>
          </a:p>
          <a:p>
            <a:pPr lvl="1" eaLnBrk="1" hangingPunct="1">
              <a:defRPr/>
            </a:pPr>
            <a:r>
              <a:rPr lang="en-US" dirty="0"/>
              <a:t>Place results in a place where the </a:t>
            </a:r>
            <a:r>
              <a:rPr lang="en-US" dirty="0">
                <a:solidFill>
                  <a:srgbClr val="C00000"/>
                </a:solidFill>
              </a:rPr>
              <a:t>Caller</a:t>
            </a:r>
            <a:r>
              <a:rPr lang="en-US" dirty="0"/>
              <a:t> can find them</a:t>
            </a:r>
          </a:p>
          <a:p>
            <a:pPr lvl="1" eaLnBrk="1" hangingPunct="1">
              <a:defRPr/>
            </a:pPr>
            <a:r>
              <a:rPr lang="en-US" dirty="0"/>
              <a:t>Return control back to the </a:t>
            </a:r>
            <a:r>
              <a:rPr lang="en-US" dirty="0">
                <a:solidFill>
                  <a:srgbClr val="C00000"/>
                </a:solidFill>
              </a:rPr>
              <a:t>Caller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C468D-D75C-7F4D-ACE5-026140477DF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675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5912-EF38-A445-9C9B-20702A3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69E0-2F4A-7D44-8347-A3538EE99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08025"/>
            <a:ext cx="8763000" cy="2381479"/>
          </a:xfr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sz="2000" dirty="0">
                <a:ea typeface="Tahoma"/>
              </a:rPr>
              <a:t>Linkage Problems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1800" dirty="0"/>
              <a:t>We need a way to pass arguments into procedures and receive results from procedures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1800" dirty="0"/>
              <a:t>Procedures need storage for their LOCAL variables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1800" dirty="0"/>
              <a:t>Procedures need to call other procedures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1800" dirty="0"/>
              <a:t>Procedures might call themselves (Recursion)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1EAF5-9B42-8046-B900-9DBEC93CAB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B80E7-F5B3-3C44-8D32-4AF5EB3CDDF0}"/>
              </a:ext>
            </a:extLst>
          </p:cNvPr>
          <p:cNvSpPr/>
          <p:nvPr/>
        </p:nvSpPr>
        <p:spPr>
          <a:xfrm>
            <a:off x="467738" y="3678021"/>
            <a:ext cx="730466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9525" lvl="1" eaLnBrk="1" hangingPunct="1">
              <a:defRPr/>
            </a:pPr>
            <a:r>
              <a:rPr lang="en-US" b="0" dirty="0">
                <a:latin typeface="+mn-lt"/>
              </a:rPr>
              <a:t>(Partial) Solution: </a:t>
            </a:r>
          </a:p>
          <a:p>
            <a:pPr marL="466725" lvl="1" indent="-457200" eaLnBrk="1" hangingPunct="1">
              <a:buAutoNum type="arabicPeriod"/>
              <a:defRPr/>
            </a:pPr>
            <a:r>
              <a:rPr lang="en-US" b="0" dirty="0">
                <a:latin typeface="+mn-lt"/>
              </a:rPr>
              <a:t>Make an agreement between Caller and </a:t>
            </a:r>
            <a:r>
              <a:rPr lang="en-US" b="0" dirty="0" err="1">
                <a:latin typeface="+mn-lt"/>
              </a:rPr>
              <a:t>Callee</a:t>
            </a:r>
            <a:r>
              <a:rPr lang="en-US" b="0" dirty="0">
                <a:latin typeface="+mn-lt"/>
              </a:rPr>
              <a:t>, e.g.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71F30-8840-E74E-BB03-C8EDFDD77DEA}"/>
              </a:ext>
            </a:extLst>
          </p:cNvPr>
          <p:cNvSpPr txBox="1"/>
          <p:nvPr/>
        </p:nvSpPr>
        <p:spPr>
          <a:xfrm>
            <a:off x="381000" y="3050355"/>
            <a:ext cx="531454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latin typeface="+mn-lt"/>
              </a:rPr>
              <a:t>Q: How can we solve these problems?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8E29F-73F1-0744-BEC4-6912D543BB37}"/>
              </a:ext>
            </a:extLst>
          </p:cNvPr>
          <p:cNvSpPr/>
          <p:nvPr/>
        </p:nvSpPr>
        <p:spPr>
          <a:xfrm>
            <a:off x="651753" y="4567354"/>
            <a:ext cx="807314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2425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Give the </a:t>
            </a:r>
            <a:r>
              <a:rPr lang="en-US" sz="2000" b="0" dirty="0" err="1"/>
              <a:t>Callee</a:t>
            </a:r>
            <a:r>
              <a:rPr lang="en-US" sz="2000" b="0" dirty="0"/>
              <a:t> some “scratch” registers($t registers) to play with</a:t>
            </a:r>
          </a:p>
          <a:p>
            <a:pPr marL="809625" lvl="2" indent="-342900" eaLnBrk="1" hangingPunct="1">
              <a:buFont typeface="Wingdings" pitchFamily="2" charset="2"/>
              <a:buChar char="§"/>
              <a:defRPr/>
            </a:pPr>
            <a:r>
              <a:rPr lang="en-US" sz="2000" b="0" dirty="0"/>
              <a:t>If the Caller cares about these, it must preserve them ($t registers)</a:t>
            </a:r>
          </a:p>
          <a:p>
            <a:pPr marL="352425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Give the Caller some registers ($s registers) that the </a:t>
            </a:r>
            <a:r>
              <a:rPr lang="en-US" sz="2000" b="0" dirty="0" err="1"/>
              <a:t>Callee</a:t>
            </a:r>
            <a:r>
              <a:rPr lang="en-US" sz="2000" b="0" dirty="0"/>
              <a:t> won’t clobber</a:t>
            </a:r>
          </a:p>
          <a:p>
            <a:pPr marL="809625" lvl="2" indent="-342900" eaLnBrk="1" hangingPunct="1">
              <a:buFont typeface="Wingdings" pitchFamily="2" charset="2"/>
              <a:buChar char="§"/>
              <a:defRPr/>
            </a:pPr>
            <a:r>
              <a:rPr lang="en-US" sz="2000" b="0" dirty="0"/>
              <a:t>If the </a:t>
            </a:r>
            <a:r>
              <a:rPr lang="en-US" sz="2000" b="0" dirty="0" err="1"/>
              <a:t>Callee</a:t>
            </a:r>
            <a:r>
              <a:rPr lang="en-US" sz="2000" b="0" dirty="0"/>
              <a:t> touches them, it must restore them ($s registers)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D2470-57AF-8846-84ED-E05D7B1D7B52}"/>
              </a:ext>
            </a:extLst>
          </p:cNvPr>
          <p:cNvSpPr/>
          <p:nvPr/>
        </p:nvSpPr>
        <p:spPr>
          <a:xfrm>
            <a:off x="467738" y="5972942"/>
            <a:ext cx="825716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9525" lvl="1" eaLnBrk="1" hangingPunct="1">
              <a:defRPr/>
            </a:pPr>
            <a:r>
              <a:rPr lang="en-US" b="0" dirty="0"/>
              <a:t>2. Allocate registers for some specific functions </a:t>
            </a:r>
            <a:r>
              <a:rPr lang="en-US" b="0" dirty="0">
                <a:sym typeface="Wingdings" pitchFamily="2" charset="2"/>
              </a:rPr>
              <a:t> </a:t>
            </a:r>
            <a:r>
              <a:rPr lang="en-US" b="0" i="1" dirty="0">
                <a:sym typeface="Wingdings" pitchFamily="2" charset="2"/>
              </a:rPr>
              <a:t>Next Slide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705058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Tahoma"/>
              </a:rPr>
              <a:t>MIPS Register Usage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 dirty="0">
                <a:ea typeface="Tahoma"/>
              </a:rPr>
              <a:t>Conventions designate registers for procedure arguments ($4-$7) and return values ($2-$3). </a:t>
            </a:r>
          </a:p>
          <a:p>
            <a:pPr>
              <a:defRPr/>
            </a:pPr>
            <a:r>
              <a:rPr lang="en-US" sz="2000" dirty="0">
                <a:ea typeface="Tahoma"/>
              </a:rPr>
              <a:t>Transfer control to </a:t>
            </a:r>
            <a:r>
              <a:rPr lang="en-US" sz="2000" dirty="0" err="1">
                <a:solidFill>
                  <a:schemeClr val="accent6"/>
                </a:solidFill>
                <a:ea typeface="Tahoma"/>
              </a:rPr>
              <a:t>Callee</a:t>
            </a:r>
            <a:r>
              <a:rPr lang="en-US" sz="2000" dirty="0">
                <a:ea typeface="Tahoma"/>
              </a:rPr>
              <a:t> using the </a:t>
            </a:r>
            <a:r>
              <a:rPr lang="en-US" sz="2000" b="1" dirty="0" err="1">
                <a:solidFill>
                  <a:srgbClr val="7030A0"/>
                </a:solidFill>
                <a:ea typeface="Tahoma"/>
              </a:rPr>
              <a:t>jal</a:t>
            </a:r>
            <a:r>
              <a:rPr lang="en-US" sz="2000" dirty="0">
                <a:ea typeface="Tahoma"/>
              </a:rPr>
              <a:t> instruction</a:t>
            </a:r>
          </a:p>
          <a:p>
            <a:pPr eaLnBrk="1" hangingPunct="1">
              <a:defRPr/>
            </a:pPr>
            <a:r>
              <a:rPr lang="en-US" sz="2000" dirty="0">
                <a:ea typeface="Tahoma"/>
              </a:rPr>
              <a:t>The ISA designates a </a:t>
            </a:r>
            <a:r>
              <a:rPr lang="ja-JP" altLang="en-US" sz="2000" dirty="0">
                <a:ea typeface="Tahoma"/>
              </a:rPr>
              <a:t>“</a:t>
            </a:r>
            <a:r>
              <a:rPr lang="en-US" sz="2000" dirty="0">
                <a:ea typeface="Tahoma"/>
              </a:rPr>
              <a:t>linkage register</a:t>
            </a:r>
            <a:r>
              <a:rPr lang="ja-JP" altLang="en-US" sz="2000" dirty="0">
                <a:ea typeface="Tahoma"/>
              </a:rPr>
              <a:t>”</a:t>
            </a:r>
            <a:r>
              <a:rPr lang="en-US" sz="2000" dirty="0">
                <a:ea typeface="Tahoma"/>
              </a:rPr>
              <a:t> for calling procedures ($31) </a:t>
            </a:r>
            <a:r>
              <a:rPr lang="en-US" sz="2000" dirty="0"/>
              <a:t>allowing </a:t>
            </a:r>
            <a:r>
              <a:rPr lang="en-US" sz="2000" dirty="0" err="1">
                <a:solidFill>
                  <a:schemeClr val="accent6"/>
                </a:solidFill>
              </a:rPr>
              <a:t>Callee</a:t>
            </a:r>
            <a:r>
              <a:rPr lang="en-US" sz="2000" dirty="0"/>
              <a:t> to go back to </a:t>
            </a:r>
            <a:r>
              <a:rPr lang="en-US" sz="2000" dirty="0">
                <a:solidFill>
                  <a:srgbClr val="C00000"/>
                </a:solidFill>
              </a:rPr>
              <a:t>Caller</a:t>
            </a:r>
            <a:r>
              <a:rPr lang="en-US" sz="2000" dirty="0"/>
              <a:t> once done</a:t>
            </a:r>
            <a:endParaRPr lang="en-US" sz="2000" dirty="0">
              <a:ea typeface="Tahoma"/>
            </a:endParaRPr>
          </a:p>
          <a:p>
            <a:pPr eaLnBrk="1" hangingPunct="1">
              <a:defRPr/>
            </a:pPr>
            <a:r>
              <a:rPr lang="en-US" sz="2000" dirty="0">
                <a:ea typeface="Tahoma"/>
              </a:rPr>
              <a:t>Return to </a:t>
            </a:r>
            <a:r>
              <a:rPr lang="en-US" sz="2000" dirty="0">
                <a:solidFill>
                  <a:srgbClr val="C00000"/>
                </a:solidFill>
                <a:ea typeface="Tahoma"/>
              </a:rPr>
              <a:t>Caller</a:t>
            </a:r>
            <a:r>
              <a:rPr lang="en-US" sz="2000" dirty="0">
                <a:ea typeface="Tahoma"/>
              </a:rPr>
              <a:t> with the </a:t>
            </a:r>
            <a:r>
              <a:rPr lang="en-US" sz="2000" b="1" dirty="0" err="1">
                <a:solidFill>
                  <a:srgbClr val="7030A0"/>
                </a:solidFill>
                <a:ea typeface="Tahoma"/>
              </a:rPr>
              <a:t>jr</a:t>
            </a:r>
            <a:r>
              <a:rPr lang="en-US" sz="2000" b="1" dirty="0">
                <a:solidFill>
                  <a:srgbClr val="7030A0"/>
                </a:solidFill>
                <a:ea typeface="Tahoma"/>
              </a:rPr>
              <a:t> $31</a:t>
            </a:r>
            <a:r>
              <a:rPr lang="en-US" sz="2000" dirty="0">
                <a:solidFill>
                  <a:srgbClr val="7030A0"/>
                </a:solidFill>
                <a:ea typeface="Tahoma"/>
              </a:rPr>
              <a:t> </a:t>
            </a:r>
            <a:r>
              <a:rPr lang="en-US" sz="2000" dirty="0">
                <a:ea typeface="Tahoma"/>
              </a:rPr>
              <a:t>or </a:t>
            </a:r>
            <a:r>
              <a:rPr lang="en-US" sz="2000" b="1" dirty="0" err="1">
                <a:solidFill>
                  <a:srgbClr val="7030A0"/>
                </a:solidFill>
                <a:ea typeface="Tahoma"/>
              </a:rPr>
              <a:t>jr</a:t>
            </a:r>
            <a:r>
              <a:rPr lang="en-US" sz="2000" b="1" dirty="0">
                <a:solidFill>
                  <a:srgbClr val="7030A0"/>
                </a:solidFill>
                <a:ea typeface="Tahoma"/>
              </a:rPr>
              <a:t> $</a:t>
            </a:r>
            <a:r>
              <a:rPr lang="en-US" sz="2000" b="1" dirty="0" err="1">
                <a:solidFill>
                  <a:srgbClr val="7030A0"/>
                </a:solidFill>
                <a:ea typeface="Tahoma"/>
              </a:rPr>
              <a:t>ra</a:t>
            </a:r>
            <a:r>
              <a:rPr lang="en-US" sz="2000" dirty="0">
                <a:solidFill>
                  <a:srgbClr val="7030A0"/>
                </a:solidFill>
                <a:ea typeface="Tahoma"/>
              </a:rPr>
              <a:t> </a:t>
            </a:r>
            <a:r>
              <a:rPr lang="en-US" sz="2000" dirty="0">
                <a:ea typeface="Tahoma"/>
              </a:rPr>
              <a:t>instruction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C468D-D75C-7F4D-ACE5-026140477DF2}" type="slidenum">
              <a:rPr lang="en-US" smtClean="0">
                <a:latin typeface="+mn-lt"/>
              </a:rPr>
              <a:pPr>
                <a:defRPr/>
              </a:pPr>
              <a:t>7</a:t>
            </a:fld>
            <a:endParaRPr lang="en-US">
              <a:latin typeface="+mn-lt"/>
            </a:endParaRPr>
          </a:p>
        </p:txBody>
      </p:sp>
      <p:graphicFrame>
        <p:nvGraphicFramePr>
          <p:cNvPr id="27651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2490468"/>
              </p:ext>
            </p:extLst>
          </p:nvPr>
        </p:nvGraphicFramePr>
        <p:xfrm>
          <a:off x="457200" y="3042148"/>
          <a:ext cx="7315200" cy="343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Worksheet" r:id="rId4" imgW="6667500" imgH="3162300" progId="Excel.Sheet.8">
                  <p:embed/>
                </p:oleObj>
              </mc:Choice>
              <mc:Fallback>
                <p:oleObj name="Worksheet" r:id="rId4" imgW="6667500" imgH="3162300" progId="Excel.Sheet.8">
                  <p:embed/>
                  <p:pic>
                    <p:nvPicPr>
                      <p:cNvPr id="27651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042148"/>
                        <a:ext cx="7315200" cy="34302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469759" y="6229579"/>
            <a:ext cx="7315202" cy="252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endParaRPr lang="en-US">
              <a:latin typeface="+mn-lt"/>
              <a:cs typeface="Tahoma" charset="0"/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44639" y="3880347"/>
            <a:ext cx="7327762" cy="504000"/>
          </a:xfrm>
          <a:prstGeom prst="rect">
            <a:avLst/>
          </a:prstGeom>
          <a:solidFill>
            <a:srgbClr val="FF7C8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endParaRPr lang="en-US">
              <a:latin typeface="+mn-lt"/>
              <a:cs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967ED-73C4-D84F-A0B2-3AFE63496304}"/>
              </a:ext>
            </a:extLst>
          </p:cNvPr>
          <p:cNvSpPr txBox="1"/>
          <p:nvPr/>
        </p:nvSpPr>
        <p:spPr>
          <a:xfrm>
            <a:off x="7949920" y="5410200"/>
            <a:ext cx="117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/>
              <a:t>We’ll talk about these very soon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9EBC45D-FF61-084E-B645-E72706DD92E2}"/>
              </a:ext>
            </a:extLst>
          </p:cNvPr>
          <p:cNvSpPr/>
          <p:nvPr/>
        </p:nvSpPr>
        <p:spPr bwMode="auto">
          <a:xfrm>
            <a:off x="7797520" y="5410200"/>
            <a:ext cx="127280" cy="7620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724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  <p:bldP spid="27654" grpId="0" animBg="1"/>
      <p:bldP spid="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EA9F1-C5F7-0047-914D-481835F43166}"/>
              </a:ext>
            </a:extLst>
          </p:cNvPr>
          <p:cNvSpPr txBox="1"/>
          <p:nvPr/>
        </p:nvSpPr>
        <p:spPr>
          <a:xfrm>
            <a:off x="609600" y="2041525"/>
            <a:ext cx="77672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dirty="0" err="1">
                <a:latin typeface="+mn-lt"/>
              </a:rPr>
              <a:t>x</a:t>
            </a:r>
            <a:r>
              <a:rPr lang="en-US" sz="2100" b="0" baseline="30000" dirty="0" err="1">
                <a:latin typeface="+mn-lt"/>
              </a:rPr>
              <a:t>2</a:t>
            </a:r>
            <a:r>
              <a:rPr lang="en-US" sz="2100" b="0" dirty="0">
                <a:latin typeface="+mn-lt"/>
              </a:rPr>
              <a:t> 	= </a:t>
            </a:r>
            <a:r>
              <a:rPr lang="en-US" sz="2100" b="0" dirty="0" err="1">
                <a:latin typeface="+mn-lt"/>
              </a:rPr>
              <a:t>x</a:t>
            </a:r>
            <a:r>
              <a:rPr lang="en-US" sz="2100" b="0" baseline="30000" dirty="0" err="1">
                <a:latin typeface="+mn-lt"/>
              </a:rPr>
              <a:t>2</a:t>
            </a:r>
            <a:r>
              <a:rPr lang="en-US" sz="2100" b="0" dirty="0" err="1">
                <a:latin typeface="+mn-lt"/>
              </a:rPr>
              <a:t>-2x+1</a:t>
            </a:r>
            <a:r>
              <a:rPr lang="en-US" sz="2100" b="0" dirty="0">
                <a:latin typeface="+mn-lt"/>
              </a:rPr>
              <a:t> + </a:t>
            </a:r>
            <a:r>
              <a:rPr lang="en-US" sz="2100" b="0" dirty="0" err="1">
                <a:latin typeface="+mn-lt"/>
              </a:rPr>
              <a:t>2x</a:t>
            </a:r>
            <a:r>
              <a:rPr lang="en-US" sz="2100" b="0" dirty="0">
                <a:latin typeface="+mn-lt"/>
              </a:rPr>
              <a:t> -1</a:t>
            </a:r>
          </a:p>
          <a:p>
            <a:r>
              <a:rPr lang="en-US" sz="2100" b="0" dirty="0">
                <a:latin typeface="+mn-lt"/>
              </a:rPr>
              <a:t>	= (x-1)</a:t>
            </a:r>
            <a:r>
              <a:rPr lang="en-US" sz="2100" b="0" baseline="30000" dirty="0">
                <a:latin typeface="+mn-lt"/>
              </a:rPr>
              <a:t>2</a:t>
            </a:r>
            <a:r>
              <a:rPr lang="en-US" sz="2100" b="0" dirty="0">
                <a:latin typeface="+mn-lt"/>
              </a:rPr>
              <a:t>+ </a:t>
            </a:r>
            <a:r>
              <a:rPr lang="en-US" sz="2100" b="0" dirty="0" err="1">
                <a:latin typeface="+mn-lt"/>
              </a:rPr>
              <a:t>2x</a:t>
            </a:r>
            <a:r>
              <a:rPr lang="en-US" sz="2100" b="0" dirty="0">
                <a:latin typeface="+mn-lt"/>
              </a:rPr>
              <a:t>-1</a:t>
            </a:r>
          </a:p>
          <a:p>
            <a:endParaRPr lang="en-US" sz="2100" b="0" dirty="0">
              <a:latin typeface="+mn-lt"/>
            </a:endParaRPr>
          </a:p>
          <a:p>
            <a:r>
              <a:rPr lang="en-US" sz="2100" b="0" dirty="0">
                <a:latin typeface="+mn-lt"/>
              </a:rPr>
              <a:t>So if we can get (x-1)</a:t>
            </a:r>
            <a:r>
              <a:rPr lang="en-US" sz="2100" b="0" baseline="30000" dirty="0">
                <a:latin typeface="+mn-lt"/>
              </a:rPr>
              <a:t>2</a:t>
            </a:r>
            <a:r>
              <a:rPr lang="en-US" sz="2100" b="0" dirty="0">
                <a:latin typeface="+mn-lt"/>
              </a:rPr>
              <a:t>, then we can calculate </a:t>
            </a:r>
            <a:r>
              <a:rPr lang="en-US" sz="2100" b="0" dirty="0" err="1">
                <a:latin typeface="+mn-lt"/>
              </a:rPr>
              <a:t>x</a:t>
            </a:r>
            <a:r>
              <a:rPr lang="en-US" sz="2100" b="0" baseline="30000" dirty="0" err="1">
                <a:latin typeface="+mn-lt"/>
              </a:rPr>
              <a:t>2</a:t>
            </a:r>
            <a:r>
              <a:rPr lang="en-US" sz="2100" b="0" dirty="0">
                <a:latin typeface="+mn-lt"/>
              </a:rPr>
              <a:t> by adding </a:t>
            </a:r>
            <a:r>
              <a:rPr lang="en-US" sz="2100" b="0" dirty="0" err="1">
                <a:latin typeface="+mn-lt"/>
              </a:rPr>
              <a:t>x+x-1</a:t>
            </a:r>
            <a:r>
              <a:rPr lang="en-US" sz="2100" b="0" dirty="0">
                <a:latin typeface="+mn-lt"/>
              </a:rPr>
              <a:t> on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7D1E1-3127-2141-9024-ADAE088A7804}"/>
              </a:ext>
            </a:extLst>
          </p:cNvPr>
          <p:cNvSpPr txBox="1"/>
          <p:nvPr/>
        </p:nvSpPr>
        <p:spPr>
          <a:xfrm>
            <a:off x="966215" y="3553464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4</a:t>
            </a:r>
            <a:r>
              <a:rPr lang="en-US" sz="1800" b="0" baseline="30000" dirty="0">
                <a:latin typeface="+mn-lt"/>
              </a:rPr>
              <a:t>2</a:t>
            </a:r>
            <a:r>
              <a:rPr lang="en-US" sz="1800" b="0" dirty="0">
                <a:latin typeface="+mn-lt"/>
              </a:rPr>
              <a:t> = 3</a:t>
            </a:r>
            <a:r>
              <a:rPr lang="en-US" sz="1800" b="0" baseline="30000" dirty="0">
                <a:latin typeface="+mn-lt"/>
              </a:rPr>
              <a:t>2</a:t>
            </a:r>
            <a:r>
              <a:rPr lang="en-US" sz="1800" b="0" dirty="0">
                <a:latin typeface="+mn-lt"/>
              </a:rPr>
              <a:t> + 4 + 4 – 1</a:t>
            </a:r>
          </a:p>
          <a:p>
            <a:r>
              <a:rPr lang="en-US" sz="1800" b="0" dirty="0">
                <a:latin typeface="+mn-lt"/>
              </a:rPr>
              <a:t>3</a:t>
            </a:r>
            <a:r>
              <a:rPr lang="en-US" sz="1800" b="0" baseline="30000" dirty="0">
                <a:latin typeface="+mn-lt"/>
              </a:rPr>
              <a:t>2</a:t>
            </a:r>
            <a:r>
              <a:rPr lang="en-US" sz="1800" b="0" dirty="0">
                <a:latin typeface="+mn-lt"/>
              </a:rPr>
              <a:t> = 2</a:t>
            </a:r>
            <a:r>
              <a:rPr lang="en-US" sz="1800" b="0" baseline="30000" dirty="0">
                <a:latin typeface="+mn-lt"/>
              </a:rPr>
              <a:t>2</a:t>
            </a:r>
            <a:r>
              <a:rPr lang="en-US" sz="1800" b="0" dirty="0">
                <a:latin typeface="+mn-lt"/>
              </a:rPr>
              <a:t> + 3 + 3 – 1</a:t>
            </a:r>
          </a:p>
          <a:p>
            <a:r>
              <a:rPr lang="en-US" sz="1800" b="0" dirty="0">
                <a:latin typeface="+mn-lt"/>
              </a:rPr>
              <a:t>2</a:t>
            </a:r>
            <a:r>
              <a:rPr lang="en-US" sz="1800" b="0" baseline="30000" dirty="0">
                <a:latin typeface="+mn-lt"/>
              </a:rPr>
              <a:t>2</a:t>
            </a:r>
            <a:r>
              <a:rPr lang="en-US" sz="1800" b="0" dirty="0">
                <a:latin typeface="+mn-lt"/>
              </a:rPr>
              <a:t> = 1</a:t>
            </a:r>
            <a:r>
              <a:rPr lang="en-US" sz="1800" b="0" baseline="30000" dirty="0">
                <a:latin typeface="+mn-lt"/>
              </a:rPr>
              <a:t>2</a:t>
            </a:r>
            <a:r>
              <a:rPr lang="en-US" sz="1800" b="0" dirty="0">
                <a:latin typeface="+mn-lt"/>
              </a:rPr>
              <a:t> + 2 + 2 – 1 </a:t>
            </a:r>
          </a:p>
          <a:p>
            <a:r>
              <a:rPr lang="en-US" sz="1800" b="0" dirty="0">
                <a:latin typeface="+mn-lt"/>
              </a:rPr>
              <a:t>1</a:t>
            </a:r>
            <a:r>
              <a:rPr lang="en-US" sz="1800" b="0" baseline="30000" dirty="0">
                <a:latin typeface="+mn-lt"/>
              </a:rPr>
              <a:t>2</a:t>
            </a:r>
            <a:r>
              <a:rPr lang="en-US" sz="1800" b="0" dirty="0">
                <a:latin typeface="+mn-lt"/>
              </a:rPr>
              <a:t> = 0</a:t>
            </a:r>
            <a:r>
              <a:rPr lang="en-US" sz="1800" b="0" baseline="30000" dirty="0">
                <a:latin typeface="+mn-lt"/>
              </a:rPr>
              <a:t>2</a:t>
            </a:r>
            <a:r>
              <a:rPr lang="en-US" sz="1800" b="0" dirty="0">
                <a:latin typeface="+mn-lt"/>
              </a:rPr>
              <a:t> + 1 + 1 –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ECCCF-3976-6D40-A0B7-CEA59255977D}"/>
              </a:ext>
            </a:extLst>
          </p:cNvPr>
          <p:cNvSpPr txBox="1"/>
          <p:nvPr/>
        </p:nvSpPr>
        <p:spPr>
          <a:xfrm>
            <a:off x="966215" y="5004180"/>
            <a:ext cx="807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Then let’s do this</a:t>
            </a:r>
          </a:p>
          <a:p>
            <a:pPr marL="257175" indent="-257175">
              <a:buAutoNum type="arabicPeriod"/>
            </a:pPr>
            <a:r>
              <a:rPr lang="en-US" sz="1800" b="0" dirty="0">
                <a:latin typeface="+mn-lt"/>
              </a:rPr>
              <a:t>Go down from x to 1</a:t>
            </a:r>
          </a:p>
          <a:p>
            <a:pPr marL="257175" indent="-257175">
              <a:buAutoNum type="arabicPeriod"/>
            </a:pPr>
            <a:r>
              <a:rPr lang="en-US" sz="1800" b="0" dirty="0">
                <a:latin typeface="+mn-lt"/>
              </a:rPr>
              <a:t>When we are doing this, let’s put markers where we want to go back</a:t>
            </a:r>
          </a:p>
          <a:p>
            <a:pPr marL="257175" indent="-257175">
              <a:buAutoNum type="arabicPeriod"/>
            </a:pPr>
            <a:r>
              <a:rPr lang="en-US" sz="1800" b="0" dirty="0">
                <a:latin typeface="+mn-lt"/>
              </a:rPr>
              <a:t>Once we reach 1, then start going back to x from 1 by adding 2*current value -1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6D5FDB-19F6-6343-B2B3-2CA54F17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&lt;--&gt; Stacks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92329C-0774-BB4C-B912-11B35712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762000"/>
          </a:xfrm>
        </p:spPr>
        <p:txBody>
          <a:bodyPr/>
          <a:lstStyle/>
          <a:p>
            <a:r>
              <a:rPr lang="en-US" dirty="0"/>
              <a:t>Let’s calculate </a:t>
            </a:r>
            <a:r>
              <a:rPr lang="en-US" dirty="0" err="1"/>
              <a:t>x</a:t>
            </a:r>
            <a:r>
              <a:rPr lang="en-US" baseline="30000" dirty="0" err="1"/>
              <a:t>2</a:t>
            </a:r>
            <a:r>
              <a:rPr lang="en-US" dirty="0"/>
              <a:t> recursively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96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Tahoma"/>
              </a:rPr>
              <a:t>Lives of Activation Records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981B32-6631-C04B-B04E-B5C5DFC4DEC3}" type="slidenum">
              <a:rPr lang="en-US" smtClean="0">
                <a:latin typeface="+mn-lt"/>
              </a:rPr>
              <a:pPr>
                <a:defRPr/>
              </a:pPr>
              <a:t>9</a:t>
            </a:fld>
            <a:endParaRPr lang="en-US">
              <a:latin typeface="+mn-lt"/>
            </a:endParaRPr>
          </a:p>
        </p:txBody>
      </p:sp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6356747" y="1233322"/>
            <a:ext cx="14861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l"/>
            <a:r>
              <a:rPr lang="en-US" sz="1200" dirty="0" err="1">
                <a:solidFill>
                  <a:srgbClr val="CC0000"/>
                </a:solidFill>
                <a:latin typeface="+mn-lt"/>
                <a:cs typeface="Tahoma" charset="0"/>
              </a:rPr>
              <a:t>int</a:t>
            </a:r>
            <a: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  <a:t> </a:t>
            </a:r>
            <a:r>
              <a:rPr lang="en-US" sz="1200" dirty="0" err="1">
                <a:solidFill>
                  <a:srgbClr val="CC0000"/>
                </a:solidFill>
                <a:latin typeface="+mn-lt"/>
                <a:cs typeface="Tahoma" charset="0"/>
              </a:rPr>
              <a:t>sqr</a:t>
            </a:r>
            <a: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  <a:t>(</a:t>
            </a:r>
            <a:r>
              <a:rPr lang="en-US" sz="1200" dirty="0" err="1">
                <a:solidFill>
                  <a:srgbClr val="CC0000"/>
                </a:solidFill>
                <a:latin typeface="+mn-lt"/>
                <a:cs typeface="Tahoma" charset="0"/>
              </a:rPr>
              <a:t>int</a:t>
            </a:r>
            <a: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  <a:t> x) { </a:t>
            </a:r>
            <a:b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</a:br>
            <a: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  <a:t>  if (x &gt; 1)</a:t>
            </a:r>
            <a:b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</a:br>
            <a: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  <a:t>    x = </a:t>
            </a:r>
            <a:r>
              <a:rPr lang="en-US" sz="1200" dirty="0" err="1">
                <a:solidFill>
                  <a:srgbClr val="CC0000"/>
                </a:solidFill>
                <a:latin typeface="+mn-lt"/>
                <a:cs typeface="Tahoma" charset="0"/>
              </a:rPr>
              <a:t>sqr</a:t>
            </a:r>
            <a: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  <a:t>(x-1)+</a:t>
            </a:r>
            <a:r>
              <a:rPr lang="en-US" sz="1200" dirty="0" err="1">
                <a:solidFill>
                  <a:srgbClr val="CC0000"/>
                </a:solidFill>
                <a:latin typeface="+mn-lt"/>
                <a:cs typeface="Tahoma" charset="0"/>
              </a:rPr>
              <a:t>x+x-1</a:t>
            </a:r>
            <a: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  <a:t>;</a:t>
            </a:r>
            <a:b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</a:br>
            <a: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  <a:t>  return x; </a:t>
            </a:r>
            <a:b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</a:br>
            <a:r>
              <a:rPr lang="en-US" sz="1200" dirty="0">
                <a:solidFill>
                  <a:srgbClr val="CC0000"/>
                </a:solidFill>
                <a:latin typeface="+mn-lt"/>
                <a:cs typeface="Tahoma" charset="0"/>
              </a:rPr>
              <a:t>}</a:t>
            </a:r>
          </a:p>
        </p:txBody>
      </p: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1281113" y="2952925"/>
            <a:ext cx="74295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500">
                <a:latin typeface="+mn-lt"/>
                <a:cs typeface="Tahoma" charset="0"/>
              </a:rPr>
              <a:t>sqr(3)</a:t>
            </a:r>
          </a:p>
        </p:txBody>
      </p:sp>
      <p:sp>
        <p:nvSpPr>
          <p:cNvPr id="37892" name="Line 27"/>
          <p:cNvSpPr>
            <a:spLocks noChangeShapeType="1"/>
          </p:cNvSpPr>
          <p:nvPr/>
        </p:nvSpPr>
        <p:spPr bwMode="auto">
          <a:xfrm>
            <a:off x="1243013" y="2752558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800">
              <a:latin typeface="+mn-lt"/>
            </a:endParaRPr>
          </a:p>
        </p:txBody>
      </p:sp>
      <p:sp>
        <p:nvSpPr>
          <p:cNvPr id="37893" name="Text Box 28"/>
          <p:cNvSpPr txBox="1">
            <a:spLocks noChangeArrowheads="1"/>
          </p:cNvSpPr>
          <p:nvPr/>
        </p:nvSpPr>
        <p:spPr bwMode="auto">
          <a:xfrm>
            <a:off x="5750720" y="2626352"/>
            <a:ext cx="5854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500" b="0">
                <a:latin typeface="+mn-lt"/>
                <a:cs typeface="Tahoma" charset="0"/>
              </a:rPr>
              <a:t>TIME</a:t>
            </a:r>
          </a:p>
        </p:txBody>
      </p:sp>
      <p:sp>
        <p:nvSpPr>
          <p:cNvPr id="37894" name="Text Box 31"/>
          <p:cNvSpPr txBox="1">
            <a:spLocks noChangeArrowheads="1"/>
          </p:cNvSpPr>
          <p:nvPr/>
        </p:nvSpPr>
        <p:spPr bwMode="auto">
          <a:xfrm>
            <a:off x="776288" y="4349353"/>
            <a:ext cx="30765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l"/>
            <a:r>
              <a:rPr lang="en-US" sz="1500" b="0" dirty="0">
                <a:latin typeface="+mn-lt"/>
                <a:cs typeface="Tahoma" charset="0"/>
              </a:rPr>
              <a:t>A procedure call creates a new activation record.  </a:t>
            </a:r>
          </a:p>
          <a:p>
            <a:pPr algn="l"/>
            <a:r>
              <a:rPr lang="en-US" sz="1500" b="0" dirty="0">
                <a:solidFill>
                  <a:srgbClr val="C00000"/>
                </a:solidFill>
                <a:latin typeface="+mn-lt"/>
                <a:cs typeface="Tahoma" charset="0"/>
              </a:rPr>
              <a:t>Caller</a:t>
            </a:r>
            <a:r>
              <a:rPr lang="en-US" sz="1500" b="0" dirty="0">
                <a:latin typeface="+mn-lt"/>
                <a:cs typeface="Tahoma" charset="0"/>
              </a:rPr>
              <a:t>’</a:t>
            </a:r>
            <a:r>
              <a:rPr lang="en-US" altLang="ja-JP" sz="1500" b="0" dirty="0">
                <a:latin typeface="+mn-lt"/>
                <a:cs typeface="Tahoma" charset="0"/>
              </a:rPr>
              <a:t>s record needs to be preserved because we’ll need it when call finally returns.</a:t>
            </a:r>
            <a:endParaRPr lang="en-US" sz="1500" b="0" dirty="0">
              <a:latin typeface="+mn-lt"/>
              <a:cs typeface="Tahoma" charset="0"/>
            </a:endParaRPr>
          </a:p>
        </p:txBody>
      </p:sp>
      <p:sp>
        <p:nvSpPr>
          <p:cNvPr id="37895" name="Text Box 32"/>
          <p:cNvSpPr txBox="1">
            <a:spLocks noChangeArrowheads="1"/>
          </p:cNvSpPr>
          <p:nvPr/>
        </p:nvSpPr>
        <p:spPr bwMode="auto">
          <a:xfrm>
            <a:off x="4468416" y="4372000"/>
            <a:ext cx="314325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l"/>
            <a:r>
              <a:rPr lang="en-US" sz="1500" b="0" dirty="0">
                <a:latin typeface="+mn-lt"/>
                <a:cs typeface="Tahoma" charset="0"/>
              </a:rPr>
              <a:t>Return to previous activation record when procedure finishes, permanently discarding activation record created by call we are returning from.</a:t>
            </a: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1614488" y="2952583"/>
            <a:ext cx="1323975" cy="731044"/>
            <a:chOff x="1224" y="1952"/>
            <a:chExt cx="1112" cy="614"/>
          </a:xfrm>
        </p:grpSpPr>
        <p:grpSp>
          <p:nvGrpSpPr>
            <p:cNvPr id="37912" name="Group 44"/>
            <p:cNvGrpSpPr>
              <a:grpSpLocks/>
            </p:cNvGrpSpPr>
            <p:nvPr/>
          </p:nvGrpSpPr>
          <p:grpSpPr bwMode="auto">
            <a:xfrm>
              <a:off x="1696" y="1952"/>
              <a:ext cx="640" cy="527"/>
              <a:chOff x="1040" y="1952"/>
              <a:chExt cx="640" cy="527"/>
            </a:xfrm>
          </p:grpSpPr>
          <p:sp>
            <p:nvSpPr>
              <p:cNvPr id="37914" name="Rectangle 9"/>
              <p:cNvSpPr>
                <a:spLocks noChangeArrowheads="1"/>
              </p:cNvSpPr>
              <p:nvPr/>
            </p:nvSpPr>
            <p:spPr bwMode="auto">
              <a:xfrm>
                <a:off x="1040" y="1952"/>
                <a:ext cx="640" cy="2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500">
                    <a:latin typeface="+mn-lt"/>
                    <a:cs typeface="Tahoma" charset="0"/>
                  </a:rPr>
                  <a:t>sqr(3)</a:t>
                </a:r>
              </a:p>
            </p:txBody>
          </p:sp>
          <p:sp>
            <p:nvSpPr>
              <p:cNvPr id="37915" name="Rectangle 11"/>
              <p:cNvSpPr>
                <a:spLocks noChangeArrowheads="1"/>
              </p:cNvSpPr>
              <p:nvPr/>
            </p:nvSpPr>
            <p:spPr bwMode="auto">
              <a:xfrm>
                <a:off x="1040" y="2208"/>
                <a:ext cx="640" cy="2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500">
                    <a:latin typeface="+mn-lt"/>
                    <a:cs typeface="Tahoma" charset="0"/>
                  </a:rPr>
                  <a:t>sqr(2)</a:t>
                </a:r>
              </a:p>
            </p:txBody>
          </p:sp>
        </p:grpSp>
        <p:sp>
          <p:nvSpPr>
            <p:cNvPr id="37913" name="Freeform 42"/>
            <p:cNvSpPr>
              <a:spLocks/>
            </p:cNvSpPr>
            <p:nvPr/>
          </p:nvSpPr>
          <p:spPr bwMode="auto">
            <a:xfrm>
              <a:off x="1224" y="2256"/>
              <a:ext cx="392" cy="310"/>
            </a:xfrm>
            <a:custGeom>
              <a:avLst/>
              <a:gdLst>
                <a:gd name="T0" fmla="*/ 56 w 392"/>
                <a:gd name="T1" fmla="*/ 0 h 208"/>
                <a:gd name="T2" fmla="*/ 56 w 392"/>
                <a:gd name="T3" fmla="*/ 1030 h 208"/>
                <a:gd name="T4" fmla="*/ 392 w 392"/>
                <a:gd name="T5" fmla="*/ 513 h 208"/>
                <a:gd name="T6" fmla="*/ 0 60000 65536"/>
                <a:gd name="T7" fmla="*/ 0 60000 65536"/>
                <a:gd name="T8" fmla="*/ 0 60000 65536"/>
                <a:gd name="T9" fmla="*/ 0 w 392"/>
                <a:gd name="T10" fmla="*/ 0 h 208"/>
                <a:gd name="T11" fmla="*/ 392 w 392"/>
                <a:gd name="T12" fmla="*/ 208 h 2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" h="208">
                  <a:moveTo>
                    <a:pt x="56" y="0"/>
                  </a:moveTo>
                  <a:cubicBezTo>
                    <a:pt x="28" y="88"/>
                    <a:pt x="0" y="176"/>
                    <a:pt x="56" y="192"/>
                  </a:cubicBezTo>
                  <a:cubicBezTo>
                    <a:pt x="112" y="208"/>
                    <a:pt x="252" y="152"/>
                    <a:pt x="392" y="9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>
                <a:latin typeface="+mn-lt"/>
              </a:endParaRPr>
            </a:p>
          </p:txBody>
        </p:sp>
      </p:grp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3738563" y="2952584"/>
            <a:ext cx="1047750" cy="1067990"/>
            <a:chOff x="3008" y="1952"/>
            <a:chExt cx="880" cy="897"/>
          </a:xfrm>
        </p:grpSpPr>
        <p:grpSp>
          <p:nvGrpSpPr>
            <p:cNvPr id="37908" name="Group 48"/>
            <p:cNvGrpSpPr>
              <a:grpSpLocks/>
            </p:cNvGrpSpPr>
            <p:nvPr/>
          </p:nvGrpSpPr>
          <p:grpSpPr bwMode="auto">
            <a:xfrm>
              <a:off x="3248" y="1952"/>
              <a:ext cx="640" cy="527"/>
              <a:chOff x="4112" y="1952"/>
              <a:chExt cx="640" cy="527"/>
            </a:xfrm>
          </p:grpSpPr>
          <p:sp>
            <p:nvSpPr>
              <p:cNvPr id="37910" name="Rectangle 23"/>
              <p:cNvSpPr>
                <a:spLocks noChangeArrowheads="1"/>
              </p:cNvSpPr>
              <p:nvPr/>
            </p:nvSpPr>
            <p:spPr bwMode="auto">
              <a:xfrm>
                <a:off x="4112" y="1952"/>
                <a:ext cx="640" cy="2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500">
                    <a:latin typeface="+mn-lt"/>
                    <a:cs typeface="Tahoma" charset="0"/>
                  </a:rPr>
                  <a:t>sqr(3)</a:t>
                </a:r>
              </a:p>
            </p:txBody>
          </p:sp>
          <p:sp>
            <p:nvSpPr>
              <p:cNvPr id="37911" name="Rectangle 24"/>
              <p:cNvSpPr>
                <a:spLocks noChangeArrowheads="1"/>
              </p:cNvSpPr>
              <p:nvPr/>
            </p:nvSpPr>
            <p:spPr bwMode="auto">
              <a:xfrm>
                <a:off x="4112" y="2208"/>
                <a:ext cx="640" cy="2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500">
                    <a:latin typeface="+mn-lt"/>
                    <a:cs typeface="Tahoma" charset="0"/>
                  </a:rPr>
                  <a:t>sqr(2)</a:t>
                </a:r>
              </a:p>
            </p:txBody>
          </p:sp>
        </p:grpSp>
        <p:sp>
          <p:nvSpPr>
            <p:cNvPr id="37909" name="Freeform 43"/>
            <p:cNvSpPr>
              <a:spLocks/>
            </p:cNvSpPr>
            <p:nvPr/>
          </p:nvSpPr>
          <p:spPr bwMode="auto">
            <a:xfrm>
              <a:off x="3008" y="2539"/>
              <a:ext cx="456" cy="310"/>
            </a:xfrm>
            <a:custGeom>
              <a:avLst/>
              <a:gdLst>
                <a:gd name="T0" fmla="*/ 0 w 456"/>
                <a:gd name="T1" fmla="*/ 123 h 341"/>
                <a:gd name="T2" fmla="*/ 360 w 456"/>
                <a:gd name="T3" fmla="*/ 134 h 341"/>
                <a:gd name="T4" fmla="*/ 456 w 456"/>
                <a:gd name="T5" fmla="*/ 0 h 341"/>
                <a:gd name="T6" fmla="*/ 0 60000 65536"/>
                <a:gd name="T7" fmla="*/ 0 60000 65536"/>
                <a:gd name="T8" fmla="*/ 0 60000 65536"/>
                <a:gd name="T9" fmla="*/ 0 w 456"/>
                <a:gd name="T10" fmla="*/ 0 h 341"/>
                <a:gd name="T11" fmla="*/ 456 w 456"/>
                <a:gd name="T12" fmla="*/ 341 h 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6" h="341">
                  <a:moveTo>
                    <a:pt x="0" y="272"/>
                  </a:moveTo>
                  <a:cubicBezTo>
                    <a:pt x="60" y="276"/>
                    <a:pt x="284" y="341"/>
                    <a:pt x="360" y="296"/>
                  </a:cubicBezTo>
                  <a:cubicBezTo>
                    <a:pt x="436" y="251"/>
                    <a:pt x="436" y="62"/>
                    <a:pt x="456" y="0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>
                <a:latin typeface="+mn-lt"/>
              </a:endParaRPr>
            </a:p>
          </p:txBody>
        </p:sp>
      </p:grpSp>
      <p:sp>
        <p:nvSpPr>
          <p:cNvPr id="672817" name="Text Box 49"/>
          <p:cNvSpPr txBox="1">
            <a:spLocks noChangeArrowheads="1"/>
          </p:cNvSpPr>
          <p:nvPr/>
        </p:nvSpPr>
        <p:spPr bwMode="auto">
          <a:xfrm>
            <a:off x="6549552" y="2776585"/>
            <a:ext cx="23431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100" b="0" dirty="0">
                <a:latin typeface="+mn-lt"/>
                <a:cs typeface="Tahoma" charset="0"/>
              </a:rPr>
              <a:t>Where do we store activation records?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2490788" y="2943057"/>
            <a:ext cx="1362075" cy="1064419"/>
            <a:chOff x="1960" y="1944"/>
            <a:chExt cx="1144" cy="894"/>
          </a:xfrm>
        </p:grpSpPr>
        <p:grpSp>
          <p:nvGrpSpPr>
            <p:cNvPr id="37903" name="Group 45"/>
            <p:cNvGrpSpPr>
              <a:grpSpLocks/>
            </p:cNvGrpSpPr>
            <p:nvPr/>
          </p:nvGrpSpPr>
          <p:grpSpPr bwMode="auto">
            <a:xfrm>
              <a:off x="2464" y="1944"/>
              <a:ext cx="640" cy="783"/>
              <a:chOff x="1808" y="1944"/>
              <a:chExt cx="640" cy="783"/>
            </a:xfrm>
          </p:grpSpPr>
          <p:sp>
            <p:nvSpPr>
              <p:cNvPr id="37905" name="Rectangle 12"/>
              <p:cNvSpPr>
                <a:spLocks noChangeArrowheads="1"/>
              </p:cNvSpPr>
              <p:nvPr/>
            </p:nvSpPr>
            <p:spPr bwMode="auto">
              <a:xfrm>
                <a:off x="1808" y="1944"/>
                <a:ext cx="640" cy="2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500">
                    <a:latin typeface="+mn-lt"/>
                    <a:cs typeface="Tahoma" charset="0"/>
                  </a:rPr>
                  <a:t>sqr(3)</a:t>
                </a:r>
              </a:p>
            </p:txBody>
          </p:sp>
          <p:sp>
            <p:nvSpPr>
              <p:cNvPr id="37906" name="Rectangle 13"/>
              <p:cNvSpPr>
                <a:spLocks noChangeArrowheads="1"/>
              </p:cNvSpPr>
              <p:nvPr/>
            </p:nvSpPr>
            <p:spPr bwMode="auto">
              <a:xfrm>
                <a:off x="1808" y="2200"/>
                <a:ext cx="640" cy="2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500">
                    <a:latin typeface="+mn-lt"/>
                    <a:cs typeface="Tahoma" charset="0"/>
                  </a:rPr>
                  <a:t>sqr(2)</a:t>
                </a:r>
              </a:p>
            </p:txBody>
          </p:sp>
          <p:sp>
            <p:nvSpPr>
              <p:cNvPr id="37907" name="Rectangle 14"/>
              <p:cNvSpPr>
                <a:spLocks noChangeArrowheads="1"/>
              </p:cNvSpPr>
              <p:nvPr/>
            </p:nvSpPr>
            <p:spPr bwMode="auto">
              <a:xfrm>
                <a:off x="1808" y="2456"/>
                <a:ext cx="640" cy="2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500">
                    <a:latin typeface="+mn-lt"/>
                    <a:cs typeface="Tahoma" charset="0"/>
                  </a:rPr>
                  <a:t>sqr(1)</a:t>
                </a:r>
              </a:p>
            </p:txBody>
          </p:sp>
        </p:grpSp>
        <p:sp>
          <p:nvSpPr>
            <p:cNvPr id="37904" name="Freeform 51"/>
            <p:cNvSpPr>
              <a:spLocks/>
            </p:cNvSpPr>
            <p:nvPr/>
          </p:nvSpPr>
          <p:spPr bwMode="auto">
            <a:xfrm>
              <a:off x="1960" y="2528"/>
              <a:ext cx="392" cy="310"/>
            </a:xfrm>
            <a:custGeom>
              <a:avLst/>
              <a:gdLst>
                <a:gd name="T0" fmla="*/ 56 w 392"/>
                <a:gd name="T1" fmla="*/ 0 h 208"/>
                <a:gd name="T2" fmla="*/ 56 w 392"/>
                <a:gd name="T3" fmla="*/ 1030 h 208"/>
                <a:gd name="T4" fmla="*/ 392 w 392"/>
                <a:gd name="T5" fmla="*/ 513 h 208"/>
                <a:gd name="T6" fmla="*/ 0 60000 65536"/>
                <a:gd name="T7" fmla="*/ 0 60000 65536"/>
                <a:gd name="T8" fmla="*/ 0 60000 65536"/>
                <a:gd name="T9" fmla="*/ 0 w 392"/>
                <a:gd name="T10" fmla="*/ 0 h 208"/>
                <a:gd name="T11" fmla="*/ 392 w 392"/>
                <a:gd name="T12" fmla="*/ 208 h 2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" h="208">
                  <a:moveTo>
                    <a:pt x="56" y="0"/>
                  </a:moveTo>
                  <a:cubicBezTo>
                    <a:pt x="28" y="88"/>
                    <a:pt x="0" y="176"/>
                    <a:pt x="56" y="192"/>
                  </a:cubicBezTo>
                  <a:cubicBezTo>
                    <a:pt x="112" y="208"/>
                    <a:pt x="252" y="152"/>
                    <a:pt x="392" y="9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>
                <a:latin typeface="+mn-lt"/>
              </a:endParaRPr>
            </a:p>
          </p:txBody>
        </p:sp>
      </p:grpSp>
      <p:grpSp>
        <p:nvGrpSpPr>
          <p:cNvPr id="8" name="Group 54"/>
          <p:cNvGrpSpPr>
            <a:grpSpLocks/>
          </p:cNvGrpSpPr>
          <p:nvPr/>
        </p:nvGrpSpPr>
        <p:grpSpPr bwMode="auto">
          <a:xfrm>
            <a:off x="4629150" y="2952582"/>
            <a:ext cx="1014413" cy="731044"/>
            <a:chOff x="3756" y="1952"/>
            <a:chExt cx="852" cy="614"/>
          </a:xfrm>
        </p:grpSpPr>
        <p:sp>
          <p:nvSpPr>
            <p:cNvPr id="37901" name="Rectangle 25"/>
            <p:cNvSpPr>
              <a:spLocks noChangeArrowheads="1"/>
            </p:cNvSpPr>
            <p:nvPr/>
          </p:nvSpPr>
          <p:spPr bwMode="auto">
            <a:xfrm>
              <a:off x="3984" y="1952"/>
              <a:ext cx="624" cy="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1500">
                  <a:latin typeface="+mn-lt"/>
                  <a:cs typeface="Tahoma" charset="0"/>
                </a:rPr>
                <a:t>sqr(3)</a:t>
              </a:r>
            </a:p>
          </p:txBody>
        </p:sp>
        <p:sp>
          <p:nvSpPr>
            <p:cNvPr id="37902" name="Freeform 53"/>
            <p:cNvSpPr>
              <a:spLocks/>
            </p:cNvSpPr>
            <p:nvPr/>
          </p:nvSpPr>
          <p:spPr bwMode="auto">
            <a:xfrm>
              <a:off x="3756" y="2256"/>
              <a:ext cx="456" cy="310"/>
            </a:xfrm>
            <a:custGeom>
              <a:avLst/>
              <a:gdLst>
                <a:gd name="T0" fmla="*/ 0 w 456"/>
                <a:gd name="T1" fmla="*/ 123 h 341"/>
                <a:gd name="T2" fmla="*/ 360 w 456"/>
                <a:gd name="T3" fmla="*/ 134 h 341"/>
                <a:gd name="T4" fmla="*/ 456 w 456"/>
                <a:gd name="T5" fmla="*/ 0 h 341"/>
                <a:gd name="T6" fmla="*/ 0 60000 65536"/>
                <a:gd name="T7" fmla="*/ 0 60000 65536"/>
                <a:gd name="T8" fmla="*/ 0 60000 65536"/>
                <a:gd name="T9" fmla="*/ 0 w 456"/>
                <a:gd name="T10" fmla="*/ 0 h 341"/>
                <a:gd name="T11" fmla="*/ 456 w 456"/>
                <a:gd name="T12" fmla="*/ 341 h 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6" h="341">
                  <a:moveTo>
                    <a:pt x="0" y="272"/>
                  </a:moveTo>
                  <a:cubicBezTo>
                    <a:pt x="60" y="276"/>
                    <a:pt x="284" y="341"/>
                    <a:pt x="360" y="296"/>
                  </a:cubicBezTo>
                  <a:cubicBezTo>
                    <a:pt x="436" y="251"/>
                    <a:pt x="436" y="62"/>
                    <a:pt x="456" y="0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6351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817" grpId="0"/>
    </p:bldLst>
  </p:timing>
</p:sld>
</file>

<file path=ppt/theme/theme1.xml><?xml version="1.0" encoding="utf-8"?>
<a:theme xmlns:a="http://schemas.openxmlformats.org/drawingml/2006/main" name="CMSC411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600" b="0" dirty="0" err="1" smtClean="0"/>
        </a:defPPr>
      </a:lstStyle>
    </a:txDef>
  </a:objectDefaults>
  <a:extraClrSchemeLst>
    <a:extraClrScheme>
      <a:clrScheme name="proposal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9">
        <a:dk1>
          <a:srgbClr val="001932"/>
        </a:dk1>
        <a:lt1>
          <a:srgbClr val="FFFFFF"/>
        </a:lt1>
        <a:dk2>
          <a:srgbClr val="1A6690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B8C6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0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1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BFAD"/>
        </a:hlink>
        <a:folHlink>
          <a:srgbClr val="0E36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2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CC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8A00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SC411theme" id="{A8DC8898-F487-2142-8CAE-A5A6352B44BB}" vid="{0E22E8B4-3A19-5544-8CEE-F9F95383A37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CMSC411theme</Template>
  <TotalTime>9409</TotalTime>
  <Words>1933</Words>
  <Application>Microsoft Macintosh PowerPoint</Application>
  <PresentationFormat>On-screen Show (4:3)</PresentationFormat>
  <Paragraphs>334</Paragraphs>
  <Slides>20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ＭＳ Ｐゴシック</vt:lpstr>
      <vt:lpstr>Arial</vt:lpstr>
      <vt:lpstr>Arial Narrow</vt:lpstr>
      <vt:lpstr>Calibri</vt:lpstr>
      <vt:lpstr>Calibri Light</vt:lpstr>
      <vt:lpstr>Comic Sans MS</vt:lpstr>
      <vt:lpstr>Consolas</vt:lpstr>
      <vt:lpstr>Menlo</vt:lpstr>
      <vt:lpstr>Tahoma</vt:lpstr>
      <vt:lpstr>Tekton</vt:lpstr>
      <vt:lpstr>Times New Roman</vt:lpstr>
      <vt:lpstr>Wingdings</vt:lpstr>
      <vt:lpstr>Wingdings 2</vt:lpstr>
      <vt:lpstr>CMSC411theme</vt:lpstr>
      <vt:lpstr>Worksheet</vt:lpstr>
      <vt:lpstr>Clip</vt:lpstr>
      <vt:lpstr>  Procedures and Stacks</vt:lpstr>
      <vt:lpstr>What are Procedures?</vt:lpstr>
      <vt:lpstr>Why Use Procedures?</vt:lpstr>
      <vt:lpstr>And It “Sort Of” Works</vt:lpstr>
      <vt:lpstr>Using Procedures</vt:lpstr>
      <vt:lpstr>What might go wrong?</vt:lpstr>
      <vt:lpstr>MIPS Register Usage</vt:lpstr>
      <vt:lpstr>Procedures &lt;--&gt; Stacks</vt:lpstr>
      <vt:lpstr>Lives of Activation Records</vt:lpstr>
      <vt:lpstr>We Need Dynamic Storage!</vt:lpstr>
      <vt:lpstr>MIPS Stack Convention</vt:lpstr>
      <vt:lpstr>Solving Procedure Linkage “Problems”</vt:lpstr>
      <vt:lpstr>Procedure Stack Usage</vt:lpstr>
      <vt:lpstr>Stack Snap Shot: A typical procedure</vt:lpstr>
      <vt:lpstr>Stack Snap Shot: Caller + Callee</vt:lpstr>
      <vt:lpstr>What about $gp?</vt:lpstr>
      <vt:lpstr>PowerPoint Presentation</vt:lpstr>
      <vt:lpstr>Procedure Linkage is Nontrivial</vt:lpstr>
      <vt:lpstr>Procedure Linkage: Caller Contract</vt:lpstr>
      <vt:lpstr>Procedure Linkage: Callee Contract</vt:lpstr>
    </vt:vector>
  </TitlesOfParts>
  <Manager/>
  <Company>UMBC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Modes</dc:title>
  <dc:subject/>
  <dc:creator>ES</dc:creator>
  <cp:keywords/>
  <dc:description/>
  <cp:lastModifiedBy>Microsoft Office User</cp:lastModifiedBy>
  <cp:revision>385</cp:revision>
  <cp:lastPrinted>1999-09-10T12:56:53Z</cp:lastPrinted>
  <dcterms:created xsi:type="dcterms:W3CDTF">2011-01-31T14:32:40Z</dcterms:created>
  <dcterms:modified xsi:type="dcterms:W3CDTF">2022-09-28T04:56:50Z</dcterms:modified>
  <cp:category/>
</cp:coreProperties>
</file>